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1" r:id="rId5"/>
    <p:sldMasterId id="2147483672"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9AA0A6"/>
          </p15:clr>
        </p15:guide>
        <p15:guide id="2" pos="5616">
          <p15:clr>
            <a:srgbClr val="9AA0A6"/>
          </p15:clr>
        </p15:guide>
        <p15:guide id="3" pos="576">
          <p15:clr>
            <a:srgbClr val="9AA0A6"/>
          </p15:clr>
        </p15:guide>
        <p15:guide id="4" pos="345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951C37B-B177-4A89-8324-6AE9565E0612}">
  <a:tblStyle styleId="{3951C37B-B177-4A89-8324-6AE9565E0612}"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DFFC01CF-EF52-4CE0-A861-92D58C63F5FF}"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5616"/>
        <p:guide pos="576"/>
        <p:guide pos="3456"/>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75d4a22c24_0_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275d4a22c24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Painting booklet, painting materials, and a wooden panel to paint on. Remember to soak your paint while I am talking!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Painting booklet, painting materials, and a wooden panel to paint 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Sot ju nevojitet broshura juaj e pikturës, materialet e pikturës dhe një panel druri për të pikturuar. Mos harroni ta zhytni bojën në ujë ndërsa unë po flas!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ቀለም ለመቀባት የእርስዎን የሥዕል ቡክሌት፣ የስዕል ቁሳቁሶች እና የእንጨት ፓነል ያስፈልግዎታል። እኔ እያወራሁ ቀለምህን ማጠጣቱን አስታውስ!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اليوم، ستحتاج إلى كتيب الرسم، وأدوات الرسم، ولوح خشبي للرسم عليه. تذكر أن تنقع الطلاء أثناء حديثي!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 քեզ անհրաժեշտ է նկարչական գրքույկ, նկարչական նյութեր և փայտե վահանակ՝ նկարելու համար։ Հիշիր, որ ներկդ թրջես, մինչ ես խոսում եմ։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Avui necessiteu el vostre llibret de pintura, materials de pintura i un panell de fusta per pintar-hi. Recordeu de remullar la pintura mentre parlo!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今天你需要准备绘画手册、绘画材料和一块木板。记住，在我说话的时候要先把颜料泡软！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Vandaag heb je je schilderboekje, schildermaterialen en een houten paneel nodig om op te schilderen. Vergeet niet om je verf te laten weken terwijl ik praat!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امروز به دفترچه نقاشی، وسایل نقاشی و یک پنل چوبی برای نقاشی نیاز دارید. یادتان باشد وقتی من صحبت می‌کنم، رنگ را خیس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vous aurez besoin de votre livret de peinture, de votre matériel de peinture et d'un panneau de bois sur lequel peindre. N'oubliez pas de faire tremper votre peinture pendant que je parle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Heute benötigt ihr euer Malheft, Malutensilien und eine Holzplatte zum Bemalen. Denkt daran, die Farbe einzuweichen, während ich spreche!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તમારે તમારી પેઇન્ટિંગ બુકલેટ, પેઇન્ટિંગ મટિરિયલ્સ અને પેઇન્ટ કરવા માટે લાકડાના પેનલની જરૂર છે. હું વાત કરી રહ્યો છું ત્યારે તમારા પેઇન્ટને ભીંજવી રાખવાનું યાદ રાખો!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आपको अपनी पेंटिंग बुकलेट, पेंटिंग सामग्री और पेंट करने के लिए एक लकड़ी का पैनल चाहिए। जब ​​मैं बात कर रही हूँ, तो अपना पेंट भिगोना न भूलें!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Oggi ti serviranno il tuo libretto di pittura, i materiali necessari e un pannello di legno su cui dipingere. Ricordati di lasciare la vernice in ammollo mentre parlo!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今日は、絵の具の小冊子、画材、そして絵を描くための木製パネルが必要です。私が話している間、絵の具を水に浸しておくのを忘れないでくださいね！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오늘은 그림책, 그림 재료, 그리고 그림을 그릴 나무 패널이 필요합니다. 제가 말하는 동안 물감을 물에 적셔 두는 걸 잊지 마세요!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ji bo boyaxkirinê pêdivîya te bi pirtûka Resmkirinê, materyalên boyaxkirinê û panelek darîn heye. Ji bîr meke ku dema ez diaxivim, boyaxa xwe bi avê bihelînî!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Hari ini anda memerlukan buku kecil Lukisan, bahan lukisan dan panel kayu untuk melukis. Ingat untuk merendam cat anda semasa saya bercakap!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നിങ്ങൾക്ക് പെയിന്റിംഗ് ബുക്ക്‌ലെറ്റും, പെയിന്റിംഗ് മെറ്റീരിയലുകളും, പെയിന്റ് ചെയ്യാൻ ഒരു മര പാനലും ആവശ്യമാണ്. ഞാൻ സംസാരിക്കുമ്പോൾ നിങ്ങളുടെ പെയിന്റ് മുക്കിവയ്ക്കാൻ മറക്കരുത്!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तपाईंलाई आफ्नो चित्रकला पुस्तिका, चित्रकला सामग्री र रंगाउनको लागि काठको प्यानल चाहिन्छ। म कुरा गरिरहेको बेला तपाईंको रंग भिजाउन नबिर्सनुहोस्!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تاسو د رنګ کولو کتابچه، د رنګ کولو موادو، او د رنګ کولو لپاره د لرګیو تختې ته اړتیا لرئ. په یاد ولرئ چې کله زه خبرې کوم نو خپل رنګ په کې لمده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Hoje você vai precisar do seu livreto de pintura, dos materiais de pintura e de uma placa de madeira para pintar. Lembre-se de molhar a tinta enquanto eu falo!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ਤੁਹਾਨੂੰ ਆਪਣੀ ਪੇਂਟਿੰਗ ਕਿਤਾਬਚਾ, ਪੇਂਟਿੰਗ ਸਮੱਗਰੀ, ਅਤੇ ਪੇਂਟ ਕਰਨ ਲਈ ਇੱਕ ਲੱਕੜੀ ਦੇ ਪੈਨਲ ਦੀ ਲੋੜ ਹੈ। ਜਦੋਂ ਮੈਂ ਗੱਲ ਕਰ ਰਿਹਾ ਹਾਂ ਤਾਂ ਆਪਣੇ ਪੇਂਟ ਨੂੰ ਭਿੱਜਣਾ ਯਾਦ ਰੱਖੋ!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 вам понадобятся буклет с описанием рисования, материалы для рисования и деревянная панель для рисования. Не забудьте замочить краску, пока я говорю!</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Данас вам је потребна ваша књижица за сликање, материјал за сликање и дрвена плоча за сликање. Не заборавите да потопите боју док причам!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Maanta waxaad u baahan tahay buug-yarahaaga Rinjiyeynta, alaabta rinjiyeynta, iyo alwaax si aad ugu rinjiyayso. Xusuusnow inaad qooyso rinjigaaga intaan hadlayo!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Hoy necesitarás tu folleto de pintura, materiales de pintura y un panel de madera para pintar. ¡Recuerda remojar la pintura mientras te hablo!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Dinten anjeun peryogi brosur leutik Lukisan anjeun, bahan lukisan, sareng panel kai pikeun dicét. Inget pikeun soak cet anjeun bari kuring keur ngawangkong!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Leo unahitaji kijitabu chako cha Uchoraji, vifaa vya uchoraji, na paneli ya mbao ili kupaka rangi. Kumbuka kuloweka rangi yako wakati nazungumza!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Idag behöver du ditt målarhäfte, målarmaterial och en träpanel att måla på. Kom ihåg att blötlägga färgen medan jag pratar!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Ngayon ay kailangan mo ang iyong buklet ng Pagpipinta, mga materyales sa pagpipinta, at isang panel na gawa sa kahoy na pagpipintahan. Tandaan na ibabad ang iyong pintura habang nagsasalita 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உனக்கு ஓவியம் வரைவதற்குப் பயன்படுத்தப்படும் சிறு புத்தகம், ஓவியப் பொருட்கள் மற்றும் ஓவியம் வரைவதற்கு ஒரு மரப் பலகை தேவை. நான் பேசிக்கொண்டிருக்கும்போது உன் வண்ணப்பூச்சை ஊற வைக்க நினைவில் 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วันนี้คุณต้องมีสมุดวาดภาพ อุปกรณ์วาดภาพ และแผ่นไม้สำหรับวาดภาพ อย่าลืมแช่สีไว้ด้วยตอนที่ฉันพูดนะ!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Boyama kitapçığınıza, boyama malzemelerinize ve üzerine resim yapacağınız bir tahta panele ihtiyacınız olacak. Ben konuşurken boyanızı ıslatmayı unutmayın!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 тобі знадобиться буклет з малюваннями, матеріали для малювання та дерев'яна панель, на якій можна малювати. Не забудь замочити фарбу, поки я розмовляю!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آپ کو پینٹنگ کتابچہ، پینٹنگ کا سامان، اور پینٹ کرنے کے لیے لکڑی کے پینل کی ضرورت ہے۔ جب میں بات کر رہا ہوں تو اپنے پینٹ کو بھگونا یاد رکھیں!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Hôm nay các em cần tập vẽ, dụng cụ vẽ và một tấm gỗ để vẽ. Nhớ ngâm sơn trong khi tôi nói chuyện nhé!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75d4a22c24_0_24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275d4a22c24_0_2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in two columns, Summer 2025 generated on 8/29/2025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Work in progress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Puna në vazhdim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በሂደት ላይ ያለ ስራ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العمل قيد التقدم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Աշխատանքն ընթացքի մեջ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Treball en curs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正在进行的工作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Werk in uitvoering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کار در حال انجام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Travaux en cours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 Arbeit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કામ ચાલુ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कार्य प्रगति पर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Lavori in corso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進行中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진행 중인 작업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Kar berdewam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Kerja sedang berjalan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പണി പുരോഗമിക്കുന്നു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काम भइरहेको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کار روان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Trabalho em andamento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ਕੰਮ ਚੱਲ ਰਿਹਾ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Работа в процессе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Радови у току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Shaqada ayaa socota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Trabajo en progreso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Gawé dina kamajuan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Kazi inaendelea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Arbete pågår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Kasalukuyang ginagawa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வேலை நடந்து கொண்டிருக்கிறது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งานที่กำลังดำเนินการอยู่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Çalışma devam ediyor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Робота в процесі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کام جاری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Công việc đang tiến hành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391e4ffb0b1_0_13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391e4ffb0b1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391e4ffb0b1_0_14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391e4ffb0b1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391e4ffb0b1_0_1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391e4ffb0b1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391e4ffb0b1_0_19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391e4ffb0b1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391e4ffb0b1_0_20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391e4ffb0b1_0_2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391e4ffb0b1_0_26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391e4ffb0b1_0_2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2080f4c569f_0_38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2080f4c569f_0_3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36fc23361bc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36fc23361b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calendar: Acrylic colour wheel - Remembrance Day - Acrylic colour wheel - Acrylic techniques - Techniques &amp; Hello Kitty! - Hello Kitty! - Observation - Idea Development - Image collection - PD &amp; Parent teacher day - Thumbnails - Start mini painting - Mini painting - Finish mini painting - Base layer - Line work - Holiday! - Background - Foreground - Refinement - Last day for painting! - Exam week: Be awesome!!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Kalendari i pikturës: Rrota me ngjyra akrilike - Dita e Përkujtimit - Rrota me ngjyra akrilike - Teknikat akrilike - Teknikat dhe Hello Kitty! - Hello Kitty! - Vëzhgim - Zhvillimi i ideve - Mbledhja e imazheve - Dita e zhvillimit profesional dhe e prindit/mësueses - Miniaturat - Fillimi i mini-pikturës - Mini-pikturë - Përfundimi i mini-pikturës - Shtresa bazë - Puna me vija - Festa! - Sfondi - Plani i parë - Përmirësimi - Dita e fundit për pikturë! - Java e provimeve: Jini të mrekullueshëm!!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የስዕል ቀን መቁጠሪያ፡- አሲሪሊክ ቀለም ጎማ - የማስታወሻ ቀን - አክሬሊክስ ቀለም ጎማ - አክሬሊክስ ቴክኒኮች - ቴክኒኮች እና ሄሎ ኪቲ! - ሰላም ኪቲ! - ምልከታ - የሃሳብ ልማት - የምስል ስብስብ - ፒዲ እና የወላጅ አስተማሪ ቀን - ድንክዬ - ሚኒ ሥዕል ይጀምሩ - አነስተኛ ሥዕል - ሚኒ ሥዕልን ጨርስ - የመሠረት ንብርብር - የመስመር ሥራ - የበዓል ቀን! - ዳራ - ግንባር - ማሻሻያ - ለሥዕል የመጨረሻ ቀን! - የፈተና ሳምንት፡ ግሩም ሁን!!</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تقويم الرسم: عجلة الألوان الأكريليك - يوم الذكرى - عجلة الألوان الأكريليك - تقنيات الأكريليك - التقنيات و هلو كيتي! - هلو كيتي! - الملاحظة - تطوير الأفكار - جمع الصور - يوم التطوير المهني وأولياء الأمور والمعلمين - الصور المصغرة - بدء الرسم المصغر - الرسم المصغر - إنهاء الرسم المصغر - الطبقة الأساسية - عمل الخطوط - العطلة! - الخلفية - المقدمة - التحسين - آخر يوم للرسم! - أسبوع الامتحان: كن رائعًا!!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Նկարչական օրացույց. Ակրիլային գունային անիվ - Հիշատակի օր - Ակրիլային գունային անիվ - Ակրիլային տեխնիկա - Տեխնիկա և Hello Kitty! - Hello Kitty! - Դիտարկում - Գաղափարի զարգացում - Պատկերների հավաքագրում - Մասնագիտական ​​դաստիարակություն և ծնող-ուսուցիչ օր - Մանրապատկերներ - Մինի նկարչության սկիզբ - Մինի նկար - Մինի նկարչության ավարտ - Հիմնական շերտ - Գծային աշխատանք - Տոնական! - Ետնապատկեր - Առաջին պլան - Զարգացում - Նկարչության վերջին օր! - Քննությունների շաբաթ. Եղեք հրաշալի!!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 de pintura: Roda de colors acrílics - Dia del Record - Roda de colors acrílics - Tècniques acríliques - Tècniques i Hello Kitty! - Hello Kitty! - Observació - Desenvolupament d'idees - Recollida d'imatges - Desenvolupament professional i dia de pares i professors - Miniatures - Començar la mini pintura - Mini pintura - Acabar la mini pintura - Capa base - Treball de línia - Vacances! - Fons - Primer pla - Refinament - Últim dia per pintar! - Setmana d'exàmens: Sigues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绘画日程：丙烯颜料色轮 - 纪念日 - 丙烯颜料色轮 - 丙烯颜料技法 - 技法与Hello Kitty！ - Hello Kitty！ - 观察 - 构思 - 图片收集 - 教师专业发展与家长日 - 草图 - 开始迷你绘画 - 迷你绘画 - 完成迷你绘画 - 底色 - 线条绘制 - 假期！ - 背景 - 前景 - 润色 - 绘画的最后一天！ - 考试周：加油！！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Schilderkalender: Acrylkleurenwiel - Dodenherdenking - Acrylkleurenwiel - Acryltechnieken - Technieken &amp; Hello Kitty! - Hello Kitty! - Observatie - Ideeënontwikkeling - Afbeeldingen verzamelen - Ouder-leraardag &amp; Ouder-leraardag - Miniaturen - Mini-schilderij starten - Mini-schilderij - Mini-schilderij afmaken - Basislaag - Lijnwerk - Vakantie! - Achtergrond - Voorgrond - Verfijning - Laatste dag om te schilderen! - Examenweek: Wees geweldig!!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تقویم نقاشی: چرخه رنگ اکریلیک - روز یادبود - چرخه رنگ اکریلیک - تکنیک‌های اکریلیک - تکنیک‌ها و هلو کیتی! - هلو کیتی! - مشاهده - توسعه ایده - مجموعه تصاویر - روز والدین و معلم - تصاویر کوچک - شروع نقاشی کوچک - نقاشی کوچک - پایان نقاشی کوچک - لایه پایه - کار خطی - تعطیلات! - پس‌زمینه - پیش‌زمینه - اصلاح - آخرین روز نقاشی! - هفته امتحان: عالی باشید!!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Calendrier de peinture : Cercle chromatique acrylique - Jour du Souvenir - Cercle chromatique acrylique - Techniques acryliques - Techniques et Hello Kitty ! - Hello Kitty ! - Observation - Développement de l'idée - Collecte d'images - Journée pédagogique et journée parents-professeurs - Croquis - Début de la mini-peinture - Mini-peinture - Fin de la mini-peinture - Couche de base - Tracé - Vacances ! - Arrière-plan - Premier plan - Perfectionnement - Dernier jour de peinture ! - Semaine d'examens : Soyez au top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Malkalender: Acryl-Farbkreis – Gedenktag – Acryl-Farbkreis – Acryltechniken – Techniken &amp; Hello Kitty! – Hello Kitty! – Beobachtung – Ideenentwicklung – Bildersammlung – Fortbildung &amp; Elternsprechtag – Skizzen – Mini-Gemälde beginnen – Mini-Gemälde – Mini-Gemälde fertigstellen – Grundierung – Linienführung – Feiertag! – Hintergrund – Vordergrund – Verfeinerung – Letzter Maltag! – Prüfungswoche: Sei großartig!!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પેઇન્ટિંગ કેલેન્ડર: એક્રેલિક કલર વ્હીલ - રિમેમ્બરન્સ ડે - એક્રેલિક કલર વ્હીલ - એક્રેલિક ટેકનિક - ટેકનિક અને હેલો કીટી! - હેલો કીટી! - અવલોકન - વિચાર વિકાસ - છબી સંગ્રહ - પીડી અને માતાપિતા શિક્ષક દિવસ - થંબનેલ્સ - મીની પેઇન્ટિંગ શરૂ કરો - મીની પેઇન્ટિંગ - મીની પેઇન્ટિંગ પૂર્ણ કરો - બેઝ લેયર - લાઇન વર્ક - રજા! - પૃષ્ઠભૂમિ - ફોરગ્રાઉન્ડ - રિફાઇનમેન્ટ - પેઇન્ટિંગ માટેનો છેલ્લો દિવસ! - પરીક્ષાનું અઠવાડિયું: અદ્ભુત બનો!!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पेंटिंग कैलेंडर: ऐक्रेलिक रंग पहिया - स्मरण दिवस - ऐक्रेलिक रंग पहिया - ऐक्रेलिक तकनीक - तकनीक और हैलो किट्टी! - हैलो किट्टी! - अवलोकन - विचार विकास - छवि संग्रह - पीडी और अभिभावक शिक्षक दिवस - थंबनेल - मिनी पेंटिंग शुरू करें - मिनी पेंटिंग - मिनी पेंटिंग समाप्त करें - आधार परत - लाइन वर्क - छुट्टी! - पृष्ठभूमि - अग्रभूमि - परिशोधन - पेंटिंग के लिए अंतिम दिन! - परीक्षा सप्ताह: शानदार बनें!!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di pittura: Ruota dei colori acrilici - Giorno della memoria - Ruota dei colori acrilici - Tecniche acriliche - Tecniche e Hello Kitty! - Hello Kitty! - Osservazione - Sviluppo delle idee - Raccolta di immagini - Giornata di sviluppo professionale e genitori-insegnanti - Miniature - Inizio della mini pittura - Mini pittura - Fine della mini pittura - Strato di base - Lavoro al tratto - Vacanza! - Sfondo - Primo piano - Perfezionamento - Ultimo giorno per dipingere! - Settimana degli esami: Sii fantastico!!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絵画カレンダー: アクリル カラー ホイール - 追悼記念日 - アクリル カラー ホイール - アクリル テクニック - テクニックとハロー キティ! - ハロー キティ! - 観察 - アイデアの開発 - 画像収集 - PD と保護者教師の日 - サムネイル - ミニ ペインティングの開始 - ミニ ペインティング - ミニ ペインティングの終了 - ベース レイヤー - 線画 - 休日! - 背景 - 前景 - 改良 - ペインティングの最終日! - 試験週間: 最高に楽しもう!!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달력: 아크릴 색상환 - 추모의 날 - 아크릴 색상환 - 아크릴 기법 - 기법 &amp; 헬로 키티! - 헬로 키티! - 관찰 - 아이디어 개발 - 이미지 수집 - PD &amp; 학부모-교사의 날 - 썸네일 - 미니 그림 시작하기 - 미니 그림 그리기 - 미니 그림 완성하기 - 바탕 레이어 - 선 작업 - 휴일! - 배경 - 전경 - 세부 묘사 - 그림 그리기 마지막 날! - 시험주: 최고가 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Salnameya boyaxkirinê: Çerxa rengîn a akrîlîk - Roja Bîranînê - Çerxa rengîn a akrîlîk - Teknîkên akrîlîk - Teknîk &amp; Hello Kitty! - Hello Kitty! - Çavdêrî - Pêşxistina Ramanan - Berhevkirina Wêneyan - PD &amp; Roja Dêûbav-Mamoste - Wêneyên Pêşdîtinê - Destpêkirina boyaxkirina mînî - Boyaxkirina mînî - Biqedîne boyaxkirina mînî - Qata bingehîn - Xebata xêzan - Cejn! - Paşxane - Pêşxane - Paqijkirin - Roja dawî ji bo boyaxkirinê! - Hefteya azmûnê: Ecêb 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 lukisan: Roda warna akrilik - Hari Peringatan - Roda warna akrilik - Teknik akrilik - Teknik &amp; Hello Kitty! - Hello Kitty! - Pemerhatian - Perkembangan Idea - Koleksi imej - Hari guru PD &amp; Ibu bapa - Gambar kecil - Mulakan lukisan mini - Lukisan mini - Kemaskan lukisan mini - Lapisan asas - Kerja garisan - Cuti! - Latar Belakang - Latar Depan - Penapisan - Hari terakhir untuk melukis! - Minggu peperiksaan: Jadilah hebat!!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പെയിന്റിംഗ് കലണ്ടർ: അക്രിലിക് കളർ വീൽ - ഓർമ്മ ദിനം - അക്രിലിക് കളർ വീൽ - അക്രിലിക് ടെക്നിക്കുകൾ - ടെക്നിക്കുകളും ഹലോ കിറ്റിയും! - ഹലോ കിറ്റി! - നിരീക്ഷണം - ആശയ വികസനം - ചിത്ര ശേഖരണം - പിഡി &amp; രക്ഷാകർതൃ അധ്യാപക ദിനം - തംബ്‌നെയിലുകൾ - മിനി പെയിന്റിംഗ് ആരംഭിക്കുക - മിനി പെയിന്റിംഗ് - മിനി പെയിന്റിംഗ് പൂർത്തിയാക്കുക - ബേസ് ലെയർ - ലൈൻ വർക്ക് - അവധിക്കാലം! - പശ്ചാത്തലം - ഫോർഗ്രൗണ്ട് - പരിഷ്‌ക്കരണം - പെയിന്റിംഗിനുള്ള അവസാന ദിവസം! - പരീക്ഷാ ആഴ്ച: ഗംഭീരമായിരിക്കുക!!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चित्रकला क्यालेन्डर: एक्रिलिक रङ चक्र - स्मृति दिवस - एक्रिलिक रङ चक्र - एक्रिलिक प्रविधिहरू - प्रविधिहरू र हेलो किट्टी! - हेलो किट्टी! - अवलोकन - विचार विकास - छवि संग्रह - शिक्षक दिवस र शिक्षक दिवस - थम्बनेलहरू - मिनी चित्रकला सुरु गर्नुहोस् - मिनी चित्रकला - मिनी चित्रकला समाप्त गर्नुहोस् - आधार तह - रेखा कार्य - बिदा! - पृष्ठभूमि - अग्रभूमि - परिष्करण - चित्रकलाको लागि अन्तिम दिन! - परीक्षा हप्ता: उत्कृष्ट बन्नुहोस् !!</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نقاشۍ کیلنڈر: د اکریلیک رنګ څرخ - د یادونې ورځ - د اکریلیک رنګ څرخ - د اکریلیک تخنیکونه - تخنیکونه او سلام کیټي! - سلام کیټي! - مشاهده - د مفکورې پراختیا - د انځورونو ټولګه - د PD او والدینو ښوونکي ورځ - تمبنیلونه - د کوچني نقاشۍ پیل - کوچني نقاشي - د کوچني نقاشۍ پای - د اساس طبقه - د کرښې کار - رخصتي! - شالید - مخکینۍ برخه - تصفیه - د نقاشۍ وروستۍ ورځ! - د ازموینې اونۍ: عالي اوسئ!!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Calendário de pintura: Círculo cromático acrílico - Dia da Lembrança - Círculo cromático acrílico - Técnicas de acrílico - Técnicas e Hello Kitty! - Hello Kitty! - Observação - Desenvolvimento de ideias - Coleta de imagens - Formação continuada e Dia dos Pais e Professores - Esboços - Começar a mini pintura - Mini pintura - Terminar a mini pintura - Camada base - Linhas - Feriado! - Fundo - Primeiro plano - Refinamento - Último dia para pintar! - Semana de provas: Arrase!!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ਪੇਂਟਿੰਗ ਕੈਲੰਡਰ: ਐਕ੍ਰੀਲਿਕ ਰੰਗ ਚੱਕਰ - ਯਾਦਗਾਰੀ ਦਿਵਸ - ਐਕ੍ਰੀਲਿਕ ਰੰਗ ਚੱਕਰ - ਐਕ੍ਰੀਲਿਕ ਤਕਨੀਕਾਂ - ਤਕਨੀਕਾਂ ਅਤੇ ਹੈਲੋ ਕਿੱਟੀ! - ਹੈਲੋ ਕਿੱਟੀ! - ਨਿਰੀਖਣ - ਵਿਚਾਰ ਵਿਕਾਸ - ਚਿੱਤਰ ਸੰਗ੍ਰਹਿ - ਪੀਡੀ ਅਤੇ ਮਾਪੇ ਅਧਿਆਪਕ ਦਿਵਸ - ਥੰਬਨੇਲ - ਮਿੰਨੀ ਪੇਂਟਿੰਗ ਸ਼ੁਰੂ ਕਰੋ - ਮਿੰਨੀ ਪੇਂਟਿੰਗ - ਮਿੰਨੀ ਪੇਂਟਿੰਗ ਖਤਮ ਕਰੋ - ਬੇਸ ਲੇਅਰ - ਲਾਈਨ ਵਰਕ - ਛੁੱਟੀਆਂ! - ਪਿਛੋਕੜ - ਫੋਰਗਰਾਉਂਡ - ਸੁਧਾਈ - ਪੇਂਟਿੰਗ ਲਈ ਆਖਰੀ ਦਿਨ! - ਪ੍ਰੀਖਿਆ ਹਫ਼ਤਾ: ਸ਼ਾਨਦਾਰ ਬਣੋ!!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Календарь рисования: Цветовой круг для акрила - День памяти - Цветовой круг для акрила - Техники работы с акрилом - Техники и Hello Kitty! - Hello Kitty! - Наблюдение - Развитие идей - Сбор изображений - День родителей и учителей - Миниатюры - Начало мини-картины - Мини-картина - Завершение мини-картины - Базовый слой - Линейная работа - Праздник! - Фон - Передний план - Уточнение - Последний день рисования! - Экзаменационная неделя: будьте великолепны!!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сликања: Акрилни точак боја - Дан сећања - Акрилни точак боја - Акрилне технике - Технике и Хело Кити! - Хело Кити! - Посматрање - Развој идеје - Прикупљање слика - Дан родитеља и наставника - Сличице - Почетак мини сликања - Мини сликање - Завршетак мини сликања - Основни слој - Рад са линијама - Празник! - Позадина - Предњи план - Усавршавање - Последњи дан за сликање! - Недеља испита: Будите сјајни!!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rinjiyeynta: giraangiraha midabka akril - Maalinta xusuusta - giraangiraha midabka akril - Farsamooyinka akril - Farsamooyinka &amp; Hello Kitty! - Hello Kitty! - U fiirsashada - Horumarinta fikradda - Sawirka ururinta - PD &amp; Maalinta macalinka waalidka - Sawir-gacmeedka - Bilow rinjiyeyn yar - Rinjiyeyn yar - Dhammays yar rinjiyeynta - lakabka saldhigga - Shaqada laynka - Fasaxa! Asalkii hore - Horudhac - Sifaynta - Maalinta ugu dambeysa ee rinjiyeynta! - Todobaadka imtixaanka: Noqo mid cajiib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de pintura: Rueda de color acrílica - Día del Recuerdo - Rueda de color acrílica - Técnicas acrílicas - Técnicas y ¡Hello Kitty! - ¡Hello Kitty! - Observación - Desarrollo de ideas - Colección de imágenes - Desarrollo profesional y día de padres y maestros - Bocetos - Empezar mini pintura - Mini pintura - Terminar mini pintura - Capa base - Trabajo de línea - ¡Vacaciones! - Fondo - Primer plano - Refinamiento - ¡Último día para pintar! - Semana de exámenes: ¡Sé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Kalender lukisan: Roda warna akrilik - Poé Peringatan - Roda warna akrilik - Téhnik akrilik - Téhnik &amp; Hello Kitty! - Hello Kitty! - Observasi - Kamekaran Ide - Koleksi gambar - PD &amp; Poé guru indung bapa - Gambar leutik - Mimitian lukisan mini - Mini lukisan - Rengse mini lukisan - Lapisan dasar - Karya garis - Libur! - Latar - Latar - Perbaikan - Dinten terakhir pikeun ngalukis! - Minggu ujian: Janten Heboh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 ya uchoraji: Gurudumu la rangi ya Acrylic - Siku ya Kumbukumbu - Gurudumu la rangi ya Acrylic - Mbinu za Acrylic - Mbinu &amp; Hello Kitty! - Hello Kitty! - Uchunguzi - Ukuzaji wa Wazo - Mkusanyiko wa picha - PD &amp; Siku ya mwalimu wa Mzazi - Vijipicha - Anza uchoraji mdogo - Uchoraji mdogo - Maliza uchoraji mdogo - Safu ya msingi - Kazi ya mstari - Likizo! - Mandharinyuma - Mandhari ya mbele - Uboreshaji - Siku ya mwisho ya uchoraji! - Wiki ya mtihani: Kuwa mzuri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Målningskalender: Akrylfärgcirkel - Minnesdag - Akrylfärgcirkel - Akryltekniker - Tekniker &amp; Hello Kitty! - Hello Kitty! - Observation - Idéutveckling - Bildinsamling - Föräldraledighet &amp; Föräldradag - Miniatyrbilder - Börja minimålning - Minimålning - Avsluta minimålning - Baslager - Linjearbete - Helgdag! - Bakgrund - Förgrund - Förfining - Sista dagen för målning! - Tentavecka: Var grym!!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Kalendaryo ng pagpipinta: Acrylic color wheel - Araw ng Paggunita - Acrylic color wheel - Acrylic techniques - Techniques at Hello Kitty! - Hello Kitty! - Pagmamasid - Pagbuo ng Ideya - Koleksyon ng imahe - Araw ng guro ng PD at Magulang - Mga Thumbnail - Simulan ang mini painting - Mini painting - Tapusin ang mini painting - Base layer - Line work - Holiday! - Background - Foreground - Refinement - Huling araw para sa pagpipinta! - Linggo ng pagsusulit: Maging kahanga-hanga!!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ஓவிய நாட்காட்டி: அக்ரிலிக் வண்ண சக்கரம் - நினைவு நாள் - அக்ரிலிக் வண்ண சக்கரம் - அக்ரிலிக் நுட்பங்கள் - நுட்பங்கள் &amp; ஹலோ கிட்டி! - ஹலோ கிட்டி! - கவனிப்பு - யோசனை மேம்பாடு - படத் தொகுப்பு - PD &amp; பெற்றோர் ஆசிரியர் தினம் - சிறுபடங்கள் - மினி ஓவியத்தைத் தொடங்கு - மினி ஓவியம் - மினி ஓவியத்தை முடிக்கவும் - அடிப்படை அடுக்கு - வரி வேலை - விடுமுறை! - பின்னணி - முன்புறம் - சுத்திகரிப்பு - ஓவியம் வரைவதற்கான கடைசி நாள்! - தேர்வு வாரம்: அருமையாக இருங்கள்!!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ปฏิทินการวาดภาพ: วงล้อสีอะคริลิก - วันรำลึก - วงล้อสีอะคริลิก - เทคนิคการใช้อะคริลิก - เทคนิค &amp; Hello Kitty! - Hello Kitty! - การสังเกต - การพัฒนาความคิด - การรวบรวมภาพ - วันพัฒนาครู &amp; ผู้ปกครอง - ภาพขนาดย่อ - เริ่มการวาดภาพขนาดเล็ก - การวาดภาพขนาดเล็ก - เสร็จสิ้นการวาดภาพขนาดเล็ก - ชั้นฐาน - การทำงานเส้น - วันหยุด! - พื้นหลัง - พื้นหน้า - การปรับปรุง - วันสุดท้ายสำหรับการวาดภาพ! - สัปดาห์สอบ: จะต้องเจ๋งให้ได้!!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takvimi: Akrilik renk çemberi - Anma Günü - Akrilik renk çemberi - Akrilik teknikleri - Teknikler ve Hello Kitty! - Hello Kitty! - Gözlem - Fikir Geliştirme - Resim toplama - PD ve Veli Öğretmen Günü - Küçük resimler - Mini resme başla - Mini resim - Mini resmi bitir - Alt katman - Çizgi çalışması - Tatil! - Arka plan - Ön plan - İnce ayar - Resim için son gün! - Sınav haftası: Harika olun!!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малювання: Акрилове кольорове коло - День пам'яті - Акрилове кольорове коло - Акрилові техніки - Техніки та Hello Kitty! - Hello Kitty! - Спостереження - Розробка ідеї - Збір зображень - День батьків та вчителів - Мініатюри - Початок міні-малювання - Міні-малювання - Завершення міні-малювання - Базовий шар - Лінійне малювання - Свято! - Фон - Передній план - Удосконалення - Останній день малювання! - Тиждень іспитів: Будьте приголомшливими!!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پینٹنگ کیلنڈر: ایکریلک کلر وہیل - یوم یاد - ایکریلک کلر وہیل - ایکریلک تکنیک - تکنیک اور ہیلو کٹی! - ہیلو کٹی! - مشاہدہ - آئیڈیا ڈویلپمنٹ - تصویری مجموعہ - PD اور والدین کا دن - تھمب نیلز - منی پینٹنگ شروع کریں - منی پینٹنگ - منی پینٹنگ ختم کریں - بیس لیئر - لائن ورک - چھٹیاں! - پس منظر - پیش منظر - تطہیر - پینٹنگ کا آخری دن! - امتحان کا ہفتہ: شاندار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Lịch vẽ: Bánh xe màu Acrylic - Ngày tưởng niệm - Bánh xe màu Acrylic - Kỹ thuật Acrylic - Kỹ thuật &amp; Hello Kitty! - Hello Kitty! - Quan sát - Phát triển ý tưởng - Bộ sưu tập hình ảnh - Ngày hội giáo viên phụ huynh &amp; phát triển chuyên môn - Hình thu nhỏ - Bắt đầu vẽ tranh mini - Vẽ tranh mini - Hoàn thiện vẽ tranh mini - Lớp nền - Vẽ đường nét - Ngày lễ! - Nền - Tiền cảnh - Tinh chỉnh - Ngày cuối cùng để vẽ tranh! - Tuần thi: Hãy thật tuyệt vời!!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364b5ab8762_0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364b5ab8762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Textural explorations timeline: Skill building, Idea development, Line drawing, First layer, Second layer, Adjustment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Afati kohor i eksplorimeve tekstuale: Ndërtimi i aftësive, Zhvillimi i idesë, Vizatimi i linjës, Shtresa e parë, Shtresa e dytë, Përshtatja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ጽሑፋዊ አሰሳዎች የጊዜ መስመር፡ የክህሎት ግንባታ፣ የሃሳብ ልማት፣ የመስመር መሳል፣ የመጀመሪያ ንብርብር፣ ሁለተኛ ንብርብር፣ ማስተካከያ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الجدول الزمني للاستكشافات النسيجية: بناء المهارات، تطوير الأفكار، رسم الخطوط، الطبقة الأولى، الطبقة الثانية، التعديل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Տեքստուրային ուսումնասիրությունների ժամանակացույց՝ հմտությունների ձևավորում, գաղափարի զարգացում, գծային գծագրում, առաջին շերտ, երկրորդ շերտ, ճշգրտում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Línia de temps d'exploracions de textura: desenvolupament d'habilitats, desenvolupament d'idees, dibuix de línies, primera capa, segona capa, ajust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纹理探索时间线：技能培养、创意发展、线条绘制、第一层、第二层、调整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Tijdlijn voor textuurverkenning: vaardigheden ontwikkelen, ideeën ontwikkelen, lijntekening, eerste laag, tweede laag, aanpassing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جدول زمانی اکتشافات بافتی: ایجاد مهارت، توسعه ایده، ترسیم خط، لایه اول، لایه دوم، تنظیم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Chronologie des explorations texturales : Développement des compétences, Développement d'idées, Dessin au trait, Première couche, Deuxième couche, Ajustement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Zeitleiste für Texturerkundungen: Kompetenzaufbau, Ideenentwicklung, Linienzeichnung, erste Schicht, zweite Schicht, Anpassung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ટેક્સ્ચરલ એક્સ્પ્લોરેશન સમયરેખા: કૌશલ્ય નિર્માણ, આઈડિયા ડેવલપમેન્ટ, લાઇન ડ્રોઇંગ, પ્રથમ સ્તર, બીજું સ્તર, ગોઠવણ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बनावट संबंधी अन्वेषण समयरेखा: कौशल निर्माण, विचार विकास, रेखाचित्रण, प्रथम परत, द्वितीय परत, समायोजन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Cronologia delle esplorazioni testuali: Sviluppo delle competenze, Sviluppo delle idee, Disegno lineare, Primo strato, Secondo strato, Regolazione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テクスチャ探究タイムライン：スキル構築、アイデア開発、線画、第1層、第2層、調整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질감 탐색 타임라인: 기술 구축, 아이디어 개발, 선 그리기, 첫 번째 레이어, 두 번째 레이어, 조정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Demjimêra lêgerînên tekstal: Avakirina jêhatîbûnê, pêşkeftina ramanê, xêzkirina xetê, qata yekem, qata duyemîn, verastkirin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masa penerokaan tekstur: Pembinaan kemahiran, Pembangunan idea, Lukisan garisan, Lapisan pertama, Lapisan kedua, Pelarasan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ടെക്‌സ്‌ചറൽ എക്‌സ്‌പ്ലോറേഷൻ ടൈംലൈൻ: സ്‌കിൽ ബിൽഡിംഗ്, ഐഡിയ ഡെവലപ്‌മെൻ്റ്, ലൈൻ ഡ്രോയിംഗ്, ഫസ്റ്റ് ലെയർ, രണ്ടാമത്തെ ലെയർ, അഡ്ജസ്റ്റ്‌മെൻ്റ്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टेक्स्चरल अन्वेषण समयरेखा: कौशल निर्माण, विचार विकास, रेखा रेखाचित्र, पहिलो तह, दोस्रो तह, समायोजन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متن اکتشاف مهال ویش: د مهارت جوړول، د نظر پراختیا، د کرښې رسمول، لومړی پرت، دویمه پرت، سمون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Cronograma de explorações texturais: desenvolvimento de habilidades, desenvolvimento de ideias, desenho de linhas, primeira camada, segunda camada,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ਟੈਕਸਟਚਰਲ ਖੋਜਾਂ ਦੀ ਸਮਾਂਰੇਖਾ: ਹੁਨਰ ਨਿਰਮਾਣ, ਵਿਚਾਰ ਵਿਕਾਸ, ਲਾਈਨ ਡਰਾਇੰਗ, ਪਹਿਲੀ ਪਰਤ, ਦੂਜੀ ਪਰਤ, ਸਮਾਯੋਜਨ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Хронология текстурных исследований: развитие навыков, развитие идеи, рисование линий, первый слой, второй слой, корректировка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Временска линија истраживања текстуре: изградња вештина, развој идеја, цртање линија, први слој, други слој, прилагођавање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sahaminta qoraalka ah: Dhisidda xirfadda, horumarinta fikradda, sawiridda khadka, lakabka koowaad, lakabka labaad, hagaajinta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Cronología de exploraciones de texturas: desarrollo de habilidades, desarrollo de ideas, dibujo lineal, primera capa, segunda capa,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waktu éksplorasi tékstur: Wangunan kaahlian, Pangembangan ide, Gambar garis, Lapisan kahiji, Lapisan kadua, Penyesuaian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Ratiba ya matukio ya uchunguzi wa maandishi: Ujenzi wa ujuzi, Ukuzaji wa wazo, Mchoro wa mstari, Safu ya kwanza, Safu ya pili, Marekebisho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Tidslinje för texturforskning: Byggande av färdigheter, idéutveckling, linjeritning, första lagret, andra lagret, justering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Timeline ng mga textural exploration: Pagbuo ng kasanayan, Pagbuo ng ideya, Pagguhit ng linya, Unang layer, Pangalawang layer, Pagsasaayos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உரை ஆய்வு காலவரிசை: திறன் உருவாக்கம், யோசனை மேம்பாடு, வரி வரைதல், முதல் அடுக்கு, இரண்டாவது அடுக்கு, சரிசெய்தல்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ไทม์ไลน์การสำรวจพื้นผิว: การสร้างทักษะ การพัฒนาแนวคิด การวาดเส้น เลเยอร์แรก เลเยอร์ที่สอง การปรับแต่ง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Dokusal keşifler zaman çizelgesi: Beceri geliştirme, Fikir geliştirme, Çizgi çizimi, Birinci katman, İkinci katman, Ayarlama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Хронологія текстурних досліджень: розвиток навичок, розробка ідеї, креслення ліній, перший шар, другий шар, коригування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ٹیکسٹورل ایکسپلوریشن ٹائم لائن: اسکل بلڈنگ، آئیڈیا ڈویلپمنٹ، لائن ڈرائنگ، پہلی پرت، دوسری پرت، ایڈجسٹمنٹ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Dòng thời gian khám phá kết cấu: Xây dựng kỹ năng, Phát triển ý tưởng, Vẽ đường nét, Lớp đầu tiên, Lớp thứ hai, Điều chỉnh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b068efec4f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3b068efec4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275d4a22c24_0_42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275d4a22c24_0_4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Acrylic painting evaluation: Creativity and Observation: Make something that is unusual, unique, thoughtful, or very well-observed. Your artwork should communicate it's idea well whether your idea is "a person can be lonely, even in a crowd," or "the petals of flowers are delicate, varied, and unbelievably beautiful." A range of approaches works here: insightful ← well-observed = creative → unexpected. Quality of brushwork and colour mixing: There must be a variety of different kinds of marks and brushstrokes of high quality.  Some brushstrokes are better: blending → pattern → texture → painterliness. Composition: You should create a painting that uses a clear colour scheme, is non-central, and well-balanced.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Vlerësimi i pikturës me akrilik: Kreativiteti dhe Vëzhgimi: Bëni diçka të pazakontë, unike, të menduar mirë ose shumë të vëzhguar. Vepra juaj artistike duhet ta komunikojë mirë idenë e saj, pavarësisht nëse ideja juaj është "një person mund të jetë i vetmuar, edhe në një turmë", apo "petalet e luleve janë delikate, të larmishme dhe tepër të bukura". Këtu funksionon një gamë qasjesh: e mprehtë ← e vëzhguar mirë = krijuese → e papritur. Cilësia e punimit me furçë dhe përzierjes së ngjyrave: Duhet të ketë një larmi të llojeve të ndryshme të shenjave dhe goditjeve të furçës me cilësi të lartë. Disa goditje furçe janë më të mira: përzierja → modeli → tekstura → piktorësi. Kompozimi: Duhet të krijoni një pikturë që përdor një skemë të qartë ngjyrash, nuk është qendrore dhe është e ekuilibruar mirë.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አክሬሊክስ ሥዕል ግምገማ፡ ፈጠራ እና ምልከታ፡ ያልተለመደ፣ ልዩ፣ አሳቢ ወይም በደንብ የታዘበ ነገር ያድርጉ። የጥበብ ስራዎ ሃሳባችሁ "አንድ ሰው በተሰበሰበበት ጊዜም ቢሆን ብቸኝነት ሊኖረው ይችላል" ወይም "የአበቦች ቅጠሎች ስስ፣ የተለያዩ እና የማይታመን ቆንጆዎች" መሆን አለመሆኑ ሃሳቡን በደንብ ማሳወቅ አለበት። የተለያዩ አቀራረቦች እዚህ ይሰራሉ፡ አስተዋይ ← በደንብ የታየ = ፈጠራ → ያልተጠበቀ። የብሩሽ ስራ እና የቀለም መቀላቀል ጥራት፡- ከፍተኛ ጥራት ያላቸው ልዩ ልዩ ዓይነት ምልክቶች እና ብሩሾች መኖር አለባቸው።  አንዳንድ የብሩሽ መርገጫዎች የተሻሉ ናቸው፡ መቀላቀል → ጥለት → ሸካራነት → ሥዕላዊነት። ቅንብር: ግልጽ የሆነ የቀለም ዘዴን የሚጠቀም, መካከለኛ ያልሆነ እና ሚዛናዊ የሆነ ስዕል መፍጠር አለብዎት.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تقييم لوحات الأكريليك: الإبداع والملاحظة: ابتكر شيئًا غير عادي، فريدًا، عميقًا، أو مُلاحظًا بدقة. يجب أن يُعبّر عملك الفني عن فكرته جيدًا، سواءً كانت فكرتك "قد يشعر الإنسان بالوحدة، حتى في حشد من الناس"، أو "بتلات الزهور رقيقة ومتنوعة وجميلة بشكل لا يُصدق". هناك مجموعة من الأساليب المُناسبة هنا: ثاقب ← مُلاحظ جيدًا = إبداعي ← غير متوقع. جودة ضربات الفرشاة ومزج الألوان: يجب أن يكون هناك تنوع في العلامات وضربات الفرشاة عالية الجودة. بعض ضربات الفرشاة أفضل: المزج ← النمط ← الملمس ← الرسامة. التكوين: يجب أن تُبدع لوحةً تستخدم نظام ألوان واضحًا، غير مركزية، ومتوازنة.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գնահատում. Ստեղծագործականություն և դիտարկում. Ստեղծեք ինչ-որ անսովոր, եզակի, մտածված կամ շատ լավ դիտարկվող բան: Ձեր աշխատանքը պետք է լավ փոխանցի իր գաղափարը՝ անկախ նրանից, թե ձեր գաղափարը «մարդը կարող է միայնակ լինել նույնիսկ ամբոխի մեջ» է, թե «ծաղիկների թերթիկները նուրբ են, բազմազան և անհավանականորեն գեղեցիկ»: Այստեղ գործում են մոտեցումների մի շարք. խորաթափանց ← լավ դիտարկվող = ստեղծագործական → անսպասելի: Վրձնի աշխատանքի և գույների խառնուրդի որակը. Պետք է լինեն տարբեր տեսակի նշաններ և բարձրորակ վրձնահարվածներ: Որոշ վրձնահարվածներ ավելի լավն են. խառնուրդ → նախշ → հյուսվածք → նկարչականություն: Կոմպոզիցիա. Դուք պետք է ստեղծեք մի նկար, որն օգտագործում է հստակ գունային սխեմա, կենտրոնական չէ և լավ հավասարակշռված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Avaluació de la pintura acrílica: Creativitat i observació: Fes alguna cosa inusual, única, reflexiva o molt ben observada. La teva obra d'art ha de comunicar bé la seva idea, tant si la teva idea és "una persona pot estar sola, fins i tot en una multitud" com si és "els pètals de les flors són delicats, variats i increïblement bells". Aquí funciona una varietat d'enfocaments: perspicaç ← ben observat = creatiu → inesperat. Qualitat de la pinzellada i la barreja de colors: Hi ha d'haver una varietat de diferents tipus de marques i pinzellades d'alta qualitat. Algunes pinzellades són millors: barreja → patró → textura → pictòrica. Composició: Hauries de crear una pintura que utilitzi un esquema de colors clar, que no sigui central i que estigui ben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丙烯画评价：创意与观察：创作一幅不同寻常、独一无二、引人深思或观察入微的作品。无论你的想法是“即使身处人群，人也会感到孤独”，还是“花瓣娇嫩、多样，美得令人难以置信”，你的作品都应该清晰地传达其理念。多种表达方式均可适用：洞察力 ← 观察入微 = 创意 → 出人意料。笔触与色彩混合的质量：作品中必须包含多种高质量的笔触和纹样。某些笔触效果更佳：晕染 → 图案 → 肌理 → 绘画性。构图：你应该创作一幅色彩搭配清晰、构图不以中心为重点、整体平衡的画作。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Beoordeling van acrylverf: Creativiteit en observatie: Maak iets dat ongebruikelijk, uniek, doordacht of zeer goed geobserveerd is. Je kunstwerk moet het idee goed overbrengen, of je idee nu is "een persoon kan eenzaam zijn, zelfs in een menigte", of "bloemblaadjes zijn delicaat, gevarieerd en ongelooflijk mooi". Verschillende benaderingen werken hierbij: inzichtelijk ← goed geobserveerd = creatief → onverwacht. Kwaliteit van penseelvoering en kleurmenging: Er moet een verscheidenheid aan verschillende soorten markeringen en penseelstreken van hoge kwaliteit zijn. Sommige penseelstreken zijn beter: blending → patroon → textuur → schilderachtigheid. Compositie: Je moet een schilderij maken met een duidelijk kleurenschema, dat niet centraal staat en goed in balans is.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ارزیابی نقاشی اکریلیک: خلاقیت و مشاهده: چیزی خلق کنید که غیرمعمول، منحصر به فرد، متفکرانه یا بسیار دقیق باشد. اثر هنری شما باید ایده خود را به خوبی منتقل کند، چه ایده شما این باشد که "یک فرد می‌تواند حتی در میان جمعیت تنها باشد" یا "گلبرگ‌های گل ظریف، متنوع و به طرز باورنکردنی زیبایی دارند". طیف وسیعی از رویکردها در اینجا کار می‌کنند: بصیرت ← دقیق = خلاقانه → غیرمنتظره. کیفیت کار با قلم‌مو و ترکیب رنگ: باید انواع مختلفی از علامت‌ها و ضربات قلم‌مو با کیفیت بالا وجود داشته باشد. برخی از ضربات قلم‌مو بهتر هستند: ترکیب → الگو → بافت → رنگ‌آمیزی. ترکیب‌بندی: شما باید نقاشی‌ای خلق کنید که از یک طرح رنگی واضح استفاده کند، غیرمتمرکز و متعادل باشد.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Évaluation de peinture acrylique : Créativité et observation : Créez une œuvre originale, unique, réfléchie ou témoignant d’une grande finesse d’observation. Votre œuvre doit communiquer efficacement son idée, qu’il s’agisse de « la solitude peut s’installer même au milieu d’une foule » ou de « la délicatesse, la variété et la beauté infinie des pétales de fleurs ». Plusieurs approches sont possibles : perspicace ← fine observation = créative → inattendue. Qualité du travail au pinceau et du mélange des couleurs : Votre œuvre doit présenter une variété de marques et de coups de pinceau de haute qualité. Certains coups de pinceau sont plus réussis : fondu → motif → texture → effet pictural. Composition : Votre peinture doit utiliser une palette de couleurs claire, être équilibrée et ne pas présenter de point focal.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Bewertung eines Acrylgemäldes: Kreativität und Beobachtungsgabe: Schaffen Sie etwas Ungewöhnliches, Einzigartiges, Nachdenkliches oder besonders aufmerksam Beobachtetes. Ihr Kunstwerk sollte seine Aussage klar vermitteln, sei es „Einsamkeit, selbst in einer Menschenmenge“, oder „Zarte, vielfältige und unglaubliche Schönheit der Blütenblätter“. Verschiedene Herangehensweisen sind hier möglich: Einsicht ← genaue Beobachtung = Kreativität → Überraschung. Qualität des Pinselstrichs und der Farbmischung: Es sollten verschiedene Arten von Strichen und Pinselstrichen von hoher Qualität vorhanden sein. Manche Pinselstriche sind besonders wirkungsvoll: Verschmelzung → Muster → Textur → malerischer Ausdruck. Komposition: Ihr Gemälde sollte ein klares Farbschema aufweisen, nicht zentralisiert und ausgewogen sein.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મૂલ્યાંકન: સર્જનાત્મકતા અને અવલોકન: કંઈક એવું બનાવો જે અસામાન્ય, અનોખું, વિચારશીલ અથવા ખૂબ જ સારી રીતે અવલોકિત હોય. તમારી કલાકૃતિએ તેના વિચારને સારી રીતે વ્યક્ત કરવો જોઈએ, પછી ભલે તમારો વિચાર "વ્યક્તિ ભીડમાં પણ એકલો હોઈ શકે છે" અથવા "ફૂલોની પાંખડીઓ નાજુક, વૈવિધ્યસભર અને અવિશ્વસનીય સુંદર હોય." અહીં વિવિધ અભિગમો કામ કરે છે: સમજદાર ← સારી રીતે અવલોકિત = સર્જનાત્મક → અણધારી. બ્રશવર્ક અને રંગ મિશ્રણની ગુણવત્તા: ઉચ્ચ ગુણવત્તાના વિવિધ પ્રકારના ચિહ્નો અને બ્રશસ્ટ્રોક હોવા જોઈએ. કેટલાક બ્રશસ્ટ્રોક વધુ સારા છે: મિશ્રણ → પેટર્ન → ટેક્સચર → પેઇન્ટિંગલીનેસ. રચના: તમારે એક પેઇન્ટિંગ બનાવવું જોઈએ જે સ્પષ્ટ રંગ યોજનાનો ઉપયોગ કરે છે, બિન-કેન્દ્રીય અને સારી રીતે સંતુલિત હોય.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मूल्यांकन: रचनात्मकता और अवलोकन: कुछ ऐसा बनाएँ जो असामान्य, अनोखा, विचारशील या बहुत अच्छी तरह से अवलोकन किया हुआ हो। आपकी कलाकृति को अपने विचार को अच्छी तरह से व्यक्त करना चाहिए, चाहे आपका विचार "भीड़ में भी एक व्यक्ति अकेला हो सकता है" हो या "फूलों की पंखुड़ियाँ नाज़ुक, विविध और अविश्वसनीय रूप से सुंदर होती हैं।" यहाँ कई दृष्टिकोण काम करते हैं: अंतर्दृष्टिपूर्ण ← अच्छी तरह से अवलोकन किया हुआ = रचनात्मक → अप्रत्याशित। ब्रशवर्क और रंग मिश्रण की गुणवत्ता: विभिन्न प्रकार के चिह्न और उच्च गुणवत्ता वाले ब्रशस्ट्रोक होने चाहिए। कुछ ब्रशस्ट्रोक बेहतर होते हैं: मिश्रण → पैटर्न → बनावट → चित्रकारी। संयोजन: आपको एक ऐसी पेंटिंग बनानी चाहिए जिसमें स्पष्ट रंग योजना का उपयोग हो, जो गैर-केंद्रीय हो, और अच्छी तरह से संतुलित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Valutazione del dipinto acrilico: Creatività e osservazione: crea qualcosa di insolito, unico, ponderato o molto ben osservato. La tua opera d'arte dovrebbe comunicare bene la sua idea, che la tua idea sia "una persona può essere sola, anche in mezzo alla folla" o "i petali dei fiori sono delicati, vari e incredibilmente belli". Qui funziona una gamma di approcci: perspicace ← ben osservato = creativo → inaspettato. Qualità della pennellata e miscelazione dei colori: devono esserci diversi tipi di segni e pennellate di alta qualità. Alcune pennellate sono migliori: fusione → motivo → consistenza → pittoricità. Composizione: dovresti creare un dipinto che utilizzi una combinazione di colori chiara, non centrale e ben bilanciato.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画の評価：創造性と観察力：普通ではない、ユニークで、思慮深く、あるいは非常によく観察された作品を作りましょう。作品は、その考えをうまく表現する必要があります。「人は群衆の中にいても孤独を感じることがある」という表現であれ、「花びらは繊細で多様で、信じられないほど美しい」という表現であれ、その考えを明確に伝える必要があります。ここでは、洞察力 ← よく観察 = 創造性 → 意外性。筆致と色の混ざり具合：質の高い、多種多様なマークと筆使いが必要です。筆遣いの中には、ブレンディング → パターン → テクスチャ → 絵画らしさといった、より優れたものがあります。構成：明確な配色を用い、中心がぼやけておらず、バランスの取れた作品を制作してください。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그림 평가: 창의성과 관찰력: 독특하고, 독특하고, 사려 깊거나, 매우 잘 관찰된 작품을 만드세요. "사람은 군중 속에서도 외로울 수 있다"든, "꽃잎은 섬세하고, 다채롭고, 믿을 수 없을 만큼 아름답다"든, 작품은 그 아이디어를 잘 전달해야 합니다. 여기에는 다양한 접근 방식이 효과적입니다. 통찰력 있는 ← 잘 관찰된 = 창의적인 → 예상치 못한. 붓질과 색 혼합의 질: 다양한 종류의 고품질 붓놀림과 붓터치가 있어야 합니다. 어떤 붓놀림은 더 좋습니다. 혼합 → 패턴 → 질감 → 회화성. 구도: 명확한 색 구성표를 사용하고, 중심이 없으며, 균형이 잘 잡힌 그림을 만들어야 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Nirxandina tabloya akrîlîk: Afirînerî û Çavdêrî: Tiştekî neasayî, bêhempa, bi hizir, an jî pir baş-çavdêrî çêkin. Divê karê we yê hunerî fikra xwe baş ragihîne, gelo fikra we "mirov dikare tenê be, hetta di nav elaletê de jî," an jî "pelên kulîlkan nazik, cûrbecûr û bi awayekî bêbawer xweşik in." Li vir rêzek rêbazan dixebitin: têgihîştî ← baş-çavdêrî = afirîner → neçaverêkirî. Kalîteya firçeyê û tevlihevkirina rengan: Divê cûrbecûr celebên nîşan û firçeyên bi kalîteya bilind hebin. Hin firçe çêtir in: tevlihevkirin → şablon → tevn → boyaxkirin. Kompozîsyon: Divê hûn tabloyek biafirînin ku şemayek rengîn a zelal bikar tîne, ne-navendî ye û baş-hevseng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Penilaian lukisan akrilik: Kreativiti dan Pemerhatian: Buat sesuatu yang luar biasa, unik, bernas atau sangat diperhatikan. Karya seni anda harus menyampaikan idea itu dengan baik sama ada idea anda ialah "seseorang boleh menjadi sunyi, walaupun dalam khalayak ramai," atau "kelopak bunga adalah halus, pelbagai dan sangat cantik." Pelbagai pendekatan berfungsi di sini: berwawasan ← diperhatikan dengan baik = kreatif → tidak dijangka. Kualiti kerja berus dan pencampuran warna: Mesti terdapat pelbagai jenis tanda dan sapuan berus yang berkualiti tinggi.  Beberapa sapuan berus adalah lebih baik: mengadun → corak → tekstur → kelicinan. Komposisi: Anda harus mencipta lukisan yang menggunakan skema warna yang jelas, tidak berpusat dan seimbang.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 വിലയിരുത്തൽ: സർഗ്ഗാത്മകതയും നിരീക്ഷണവും: അസാധാരണവും, അതുല്യവും, ചിന്തനീയവും, അല്ലെങ്കിൽ വളരെ നന്നായി നിരീക്ഷിക്കപ്പെട്ടതുമായ എന്തെങ്കിലും നിർമ്മിക്കുക. നിങ്ങളുടെ കലാസൃഷ്ടി അതിന്റെ ആശയം നന്നായി ആശയവിനിമയം ചെയ്യണം, "ഒരു വ്യക്തിക്ക് ഒരു ആൾക്കൂട്ടത്തിനിടയിലും ഏകാന്തത അനുഭവപ്പെടാം" അല്ലെങ്കിൽ "പൂക്കളുടെ ഇതളുകൾ സൂക്ഷ്മവും, വൈവിധ്യപൂർണ്ണവും, അവിശ്വസനീയമാംവിധം മനോഹരവുമാണ്". ഇവിടെ വിവിധ സമീപനങ്ങൾ പ്രവർത്തിക്കുന്നു: ഉൾക്കാഴ്ചയുള്ള ← നന്നായി നിരീക്ഷിക്കപ്പെട്ട = സൃഷ്ടിപരമായ → അപ്രതീക്ഷിതം. ബ്രഷ് വർക്കിന്റെയും വർണ്ണ മിശ്രിതത്തിന്റെയും ഗുണനിലവാരം: ഉയർന്ന നിലവാരമുള്ള വ്യത്യസ്ത തരം മാർക്കുകളും ബ്രഷ് സ്ട്രോക്കുകളും ഉണ്ടായിരിക്കണം. ചില ബ്രഷ് സ്ട്രോക്കുകൾ മികച്ചതാണ്: ബ്ലെൻഡിംഗ് → പാറ്റേൺ → ടെക്സ്ചർ → പെയിന്റിംഗ്. രചന: വ്യക്തമായ വർണ്ണ സ്കീം ഉപയോഗിക്കുന്ന, കേന്ദ്രീകൃതമല്ലാത്തതും, നന്നായി സന്തുലിതവുമായ ഒരു പെയിന്റിംഗ് നിങ്ങൾ സൃഷ്ടിക്കണം.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 मूल्याङ्कन: रचनात्मकता र अवलोकन: असामान्य, अद्वितीय, विचारशील, वा धेरै राम्रोसँग अवलोकन गरिएको चीज बनाउनुहोस्। तपाईंको कलाकृतिले यसको विचार राम्रोसँग सम्प्रेषण गर्नुपर्छ, चाहे तपाईंको विचार "एक्लो हुन सक्छ, भीडमा पनि," वा "फूलका पंखुडीहरू नाजुक, विविध र अविश्वसनीय रूपमा सुन्दर छन्।" यहाँ विभिन्न दृष्टिकोणहरू काम गर्छन्: अन्तर्दृष्टिपूर्ण ← राम्रोसँग अवलोकन गरिएको = रचनात्मक → अप्रत्याशित। ब्रशवर्क र रङ मिश्रणको गुणस्तर: उच्च गुणस्तरका विभिन्न प्रकारका चिन्हहरू र ब्रशस्ट्रोकहरू हुनुपर्छ। केही ब्रशस्ट्रोकहरू राम्रो हुन्छन्: मिश्रण → ढाँचा → बनावट → चित्रकला। रचना: तपाईंले स्पष्ट रङ योजना प्रयोग गर्ने, केन्द्रीय नभएको र राम्रोसँग सन्तुलित भएको चित्र सिर्जना गर्नुपर्छ।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ارزونه: تخلیقیت او مشاهده: یو څه جوړ کړئ چې غیر معمولي، بې ساري، فکر کوونکی، یا ډیر ښه لیدل شوی وي. ستاسو هنري کار باید د هغې مفکوره په ښه توګه بیان کړي که ستاسو نظر "یو سړی یوازې کیدی شي، حتی په ګڼه ګوڼه کې" وي، یا "د ګلونو پاڼې نازک، متنوع، او په نه باور وړ ډول ښکلې وي." دلته د طریقو لړۍ کار کوي: بصیرت لرونکی ← ښه لیدل شوی = تخلیقي → غیر متوقع. د برش کار او رنګ مخلوط کیفیت: باید د لوړ کیفیت مختلف ډوله نښې او برش سټروکونه شتون ولري. ځینې برش سټروکونه غوره دي: مخلوط کول → نمونه → جوړښت → رنګارنګوالی. جوړښت: تاسو باید یو داسې انځور جوړ کړئ چې روښانه رنګ سکیم کاروي، غیر مرکزي او ښه متوازن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Avaliação da pintura acrílica: Criatividade e Observação: Crie algo incomum, único, reflexivo ou que demonstre grande capacidade de observação. Sua obra deve comunicar bem a sua ideia, seja ela "uma pessoa pode se sentir sozinha, mesmo em meio à multidão" ou "as pétalas das flores são delicadas, variadas e incrivelmente belas". Uma gama de abordagens funciona aqui: perspicaz ← bem observado = criativo → inesperado. Qualidade das pinceladas e mistura de cores: Deve haver uma variedade de marcas e pinceladas de alta qualidade. Algumas pinceladas são mais eficazes: mistura → padrão → textura → expressividade pictórica. Composição: Você deve criar uma pintura que utilize uma paleta de cores clara, não seja centralizada e seja bem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ਮੁਲਾਂਕਣ: ਰਚਨਾਤਮਕਤਾ ਅਤੇ ਨਿਰੀਖਣ: ਕੁਝ ਅਜਿਹਾ ਬਣਾਓ ਜੋ ਅਸਾਧਾਰਨ, ਵਿਲੱਖਣ, ਸੋਚ-ਸਮਝ ਕੇ, ਜਾਂ ਬਹੁਤ ਚੰਗੀ ਤਰ੍ਹਾਂ ਦੇਖਿਆ ਗਿਆ ਹੋਵੇ। ਤੁਹਾਡੀ ਕਲਾਕਾਰੀ ਨੂੰ ਆਪਣੇ ਵਿਚਾਰ ਨੂੰ ਚੰਗੀ ਤਰ੍ਹਾਂ ਸੰਚਾਰਿਤ ਕਰਨਾ ਚਾਹੀਦਾ ਹੈ ਭਾਵੇਂ ਤੁਹਾਡਾ ਵਿਚਾਰ "ਇੱਕ ਵਿਅਕਤੀ ਭੀੜ ਵਿੱਚ ਵੀ ਇਕੱਲਾ ਹੋ ਸਕਦਾ ਹੈ," ਜਾਂ "ਫੁੱਲਾਂ ਦੀਆਂ ਪੱਤੀਆਂ ਨਾਜ਼ੁਕ, ਵਿਭਿੰਨ ਅਤੇ ਅਵਿਸ਼ਵਾਸ਼ਯੋਗ ਸੁੰਦਰ ਹਨ।" ਇੱਥੇ ਕਈ ਤਰ੍ਹਾਂ ਦੇ ਤਰੀਕੇ ਕੰਮ ਕਰਦੇ ਹਨ: ਸੂਝਵਾਨ ← ਚੰਗੀ ਤਰ੍ਹਾਂ ਦੇਖਿਆ ਗਿਆ = ਰਚਨਾਤਮਕ → ਅਚਾਨਕ। ਬੁਰਸ਼ਵਰਕ ਅਤੇ ਰੰਗ ਮਿਸ਼ਰਣ ਦੀ ਗੁਣਵੱਤਾ: ਉੱਚ ਗੁਣਵੱਤਾ ਵਾਲੇ ਵੱਖ-ਵੱਖ ਕਿਸਮਾਂ ਦੇ ਨਿਸ਼ਾਨ ਅਤੇ ਬੁਰਸ਼ਸਟ੍ਰੋਕ ਹੋਣੇ ਚਾਹੀਦੇ ਹਨ। ਕੁਝ ਬੁਰਸ਼ਸਟ੍ਰੋਕ ਬਿਹਤਰ ਹਨ: ਮਿਸ਼ਰਣ → ਪੈਟਰਨ → ਬਣਤਰ → ਪੇਂਟਰਲਾਈਸਿਟੀ। ਰਚਨਾ: ਤੁਹਾਨੂੰ ਇੱਕ ਅਜਿਹੀ ਪੇਂਟਿੰਗ ਬਣਾਉਣੀ ਚਾਹੀਦੀ ਹੈ ਜੋ ਇੱਕ ਸਪਸ਼ਟ ਰੰਗ ਸਕੀਮ ਦੀ ਵਰਤੋਂ ਕਰਦੀ ਹੈ, ਗੈਰ-ਕੇਂਦਰੀ ਅਤੇ ਚੰਗੀ ਤਰ੍ਹਾਂ ਸੰਤੁਲਿਤ ਹੋਵੇ।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Оценка акриловой живописи: Креативность и наблюдательность: Создайте что-то необычное, уникальное, глубокомысленное или очень хорошо наблюдаемое. Ваша работа должна хорошо передавать идею, будь то «человек может быть одинок, даже в толпе» или «лепестки цветов нежные, разнообразные и невероятно красивые». Здесь работает ряд подходов: проницательный ← хорошо наблюдаемый = творческий → неожиданный. Качество кисти и смешения цветов: должно быть разнообразие различных видов штрихов и мазков кисти высокого качества. Некоторые мазки лучше: смешение → узор → текстура → живописность. Композиция: Ваша картина должна использовать чёткую цветовую схему, быть нецентральной и хорошо сбалансированной.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Евалуација акрилне слике: Креативност и запажање: Направите нешто што је необично, јединствено, промишљено или веома добро запажено. Ваше уметничко дело треба добро да пренесе своју идеју, без обзира да ли је ваша идеја „особа може бити усамљена, чак и у гомили“ или „латице цвећа су нежне, разноврсне и невероватно лепе“. Овде функционише низ приступа: проницљиво ← добро запажено = креативно → неочекивано. Квалитет рада четкицом и мешања боја: Мора постојати низ различитих врста ознака и потеза четкицом високог квалитета. Неки потези четкицом су бољи: мешање → шаблон → текстура → сликовитост. Композиција: Требало би да направите слику која користи јасну шему боја, није централна и добро је уравнотежена.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Qiimaynta rinjiyeynta akril: Hal-abuurka iyo U fiirsashada: Samee wax aan caadi ahayn, gaar ah, fikir leh, ama aad loo fiirsaday. Farshaxankaaga waa in uu si fiican ula xidhiidhaa fikradda haddii fikraddaadu tahay "qofku cidlo ayuu noqon karaa, xitaa dadka dhexdiisa," ama "ubaxyada ubaxyadu waa kuwo jilicsan, kala duwan, oo qurux badan oo aan la rumaysan karin." Habab kala duwan ayaa halkan ka shaqeeya: caqli gal ← si fiican loo eegay = hal-abuur → lama filaan ah. Tayada burushka iyo isku dhafka midabka: Waa inay jiraan noocyo kala duwan oo calaamado kala duwan ah iyo burush tayo sare leh.  Qaar ka mid ah burushka burushka ayaa ka wanaagsan: isku darka → hannaanka → texture → rinjiyeynta. Halabuurka: Waa inaad abuurtaa rinjiyeyn isticmaalaya nidaam midab cad, aan ahayn mid dhexe, oo si fiican u dheellitiran.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Evaluación de pintura acrílica: Creatividad y observación: Crea algo inusual, único, reflexivo o que refleje una gran atención al detalle. Tu obra debe comunicar su idea con claridad, ya sea que pienses que "una persona puede sentirse sola, incluso entre la multitud" o que "los pétalos de las flores son delicados, variados e increíblemente hermosos". Se aceptan diversos enfoques: perspicaz ← observación minuciosa = creativo → inesperado. Calidad de la pincelada y la mezcla de colores: Debe haber una variedad de marcas y pinceladas de alta calidad. Algunas pinceladas son mejores: difuminado → patrón → textura → expresividad pictórica. Composición: Debes crear una pintura con una paleta de colores definida, sin elementos centrales y bien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Evaluasi lukisan akrilik: Kreativitas jeung Observasi: Jieun hiji hal anu mahiwal, unik, wijaksana, atawa pisan well-observed. Karya seni Anjeun kedah komunikasi gagasan éta ogé naha gagasan anjeun "hiji jalma tiasa ngalamun, sanajan dina riungan," atawa "petals kembang anu hipu, variatif, sarta unbelievably geulis". Sauntuyan pendekatan dianggo di dieu: wawasan ← well-observed = kreatif → teu kaduga. Kualitas sikat sareng campuran warna: Kedah aya rupa-rupa jinis tanda sareng sapuan kuas kualitas luhur.  Sababaraha sapuan kuas langkung saé: nyampur → pola → tékstur → pelukis. Komposisi: Anjeun kedah ngadamel lukisan anu ngagunakeun skéma warna anu jelas, henteu sentral, sareng saimbang.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Tathmini ya uchoraji wa akriliki: Ubunifu na Uchunguzi: Tengeneza kitu ambacho si cha kawaida, cha kipekee, cha kufikiria, au kinachozingatiwa vizuri sana. Mchoro wako unapaswa kuwasilisha wazo lako vizuri ikiwa wazo lako ni "mtu anaweza kuwa mpweke, hata katika umati," au "petali za maua ni maridadi, tofauti, na nzuri sana." Aina mbalimbali za mbinu hufanya kazi hapa: za utambuzi ← zinazozingatiwa vizuri = ubunifu → zisizotarajiwa. Ubora wa kazi ya brashi na uchanganyaji wa rangi: Lazima kuwe na aina mbalimbali za alama na viboko vya ubora wa juu.  Baadhi ya viharusi vya brashi ni bora zaidi: kuchanganya → muundo → umbile → rangi. Muundo: Unapaswa kuunda mchoro unaotumia mpango wazi wa rangi, sio wa kati, na wenye usawa.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Utvärdering av akrylmålning: Kreativitet och observation: Skapa något som är ovanligt, unikt, tankeväckande eller mycket välobserverat. Ditt konstverk bör kommunicera sin idé väl, oavsett om din idé är "en person kan vara ensam, även i en folkmassa" eller "blommornas kronblad är ömtåliga, varierade och otroligt vackra". En rad olika tillvägagångssätt fungerar här: insiktsfull ← välobserverad = kreativ → oväntad. Kvalitet på penseldrag och färgblandning: Det måste finnas en mängd olika typer av märken och penseldrag av hög kvalitet. Vissa penseldrag är bättre: blandning → mönster → textur → måleriskhet. Komposition: Du bör skapa en målning som använder ett tydligt färgschema, är icke-centraliserat och välbalanserat.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Pagsusuri sa pagpipinta ng acrylic: Pagkamalikhain at Pagmamasid: Gumawa ng isang bagay na hindi karaniwan, natatangi, maalalahanin, o napakahusay na naobserbahan. Ang iyong likhang sining ay dapat na maipabatid ang ideya kung ang iyong ideya ay "ang isang tao ay maaaring maging malungkot, kahit na sa isang pulutong," o "ang mga talulot ng mga bulaklak ay maselan, iba-iba, at hindi kapani-paniwalang maganda." Ang isang hanay ng mga diskarte ay gumagana dito: insightful ← well-observed = creative → unexpected. Kalidad ng brushwork at paghahalo ng kulay: Dapat mayroong iba't ibang uri ng marka at brushstroke na may mataas na kalidad.  Ang ilang mga brushstroke ay mas mahusay: blending → pattern → texture → painterliness. Komposisyon: Dapat kang lumikha ng pagpipinta na gumagamit ng malinaw na scheme ng kulay, hindi sentral, at balanseng mabuti.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 மதிப்பீடு: படைப்பாற்றல் மற்றும் கவனிப்பு: அசாதாரணமான, தனித்துவமான, சிந்தனைமிக்க அல்லது நன்கு கவனிக்கப்பட்ட ஒன்றை உருவாக்குங்கள். உங்கள் கலைப்படைப்பு அதன் கருத்தை நன்கு வெளிப்படுத்த வேண்டும், அது "ஒரு நபர் ஒரு கூட்டத்தில் கூட தனிமையாக இருக்க முடியும்" அல்லது "பூக்களின் இதழ்கள் மென்மையானவை, மாறுபட்டவை மற்றும் நம்பமுடியாத அளவிற்கு அழகாக இருக்கின்றன" என்பது உங்கள் கருத்தாக இருந்தாலும் சரி. இங்கே பல்வேறு அணுகுமுறைகள் செயல்படுகின்றன: நுண்ணறிவு ← நன்கு கவனிக்கப்பட்ட = படைப்பு → எதிர்பாராதது. தூரிகை வேலைப்பாடு மற்றும் வண்ண கலவையின் தரம்: பல்வேறு வகையான குறிகள் மற்றும் உயர்தர தூரிகை ஸ்ட்ரோக்குகள் இருக்க வேண்டும். சில தூரிகை ஸ்ட்ரோக்குகள் சிறந்தவை: கலத்தல் → முறை → அமைப்பு → ஓவியத்தன்மை. கலவை: தெளிவான வண்ணத் திட்டத்தைப் பயன்படுத்தும், மையமற்ற மற்றும் நன்கு சமநிலையான ஒரு ஓவியத்தை நீங்கள் உருவாக்க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การประเมินภาพวาดอะคริลิก: ความคิดสร้างสรรค์และการสังเกต: สร้างผลงานที่แปลกใหม่ มีเอกลักษณ์ สร้างสรรค์ หรือเป็นที่สังเกตได้อย่างชัดเจน ผลงานศิลปะของคุณควรสื่อสารแนวคิดได้ดี ไม่ว่าจะเป็นแนวคิดที่ว่า "คนเราสามารถโดดเดี่ยวได้ แม้ในฝูงชน" หรือ "กลีบดอกไม้นั้นบอบบาง หลากหลาย และงดงามอย่างเหลือเชื่อ" แนวทางที่หลากหลายนี้ใช้ได้ผล: ลึกซึ้ง ← สังเกตได้ดี = สร้างสรรค์ → เหนือความคาดหมาย คุณภาพของพู่กันและการผสมสี: ต้องมีรอยและจังหวะพู่กันที่หลากหลายและมีคุณภาพ บางจังหวะพู่กันจะดีกว่า: การผสมสี → ลวดลาย → พื้นผิว → ความงดงามของภาพวาด องค์ประกอบภาพ: คุณควรสร้างสรรค์ภาพวาดที่ใช้โทนสีที่ชัดเจน ไม่เน้นความโดดเด่น และมีความสมดุล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 değerlendirmesi: Yaratıcılık ve Gözlem: Sıra dışı, benzersiz, düşünceli veya çok iyi gözlemlenmiş bir şey yapın. Sanat eseriniz, ister "bir insan kalabalıkta bile yalnız olabilir", ister "çiçek yaprakları narin, çeşitli ve inanılmaz derecede güzeldir" olsun, fikrini iyi bir şekilde iletmelidir. Burada çeşitli yaklaşımlar işe yarar: anlayışlı ← iyi gözlemlenmiş = yaratıcı → beklenmedik. Fırça darbelerinin kalitesi ve renk karışımı: Yüksek kalitede çeşitli işaretler ve fırça darbeleri olmalıdır. Bazı fırça darbeleri daha iyidir: harmanlama → desen → doku → resimsellik. Kompozisyon: Net bir renk şeması kullanan, merkezi olmayan ve iyi dengelenmiş bir resim yaratmalısınız.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Оцінювання акрилового живопису: Креативність та спостереження: Створіть щось незвичайне, унікальне, продумане або дуже спостережливе. Ваш твір має добре передавати свою ідею, незалежно від того, чи ваша ідея полягає в тому, щоб «людина могла бути самотньою навіть у натовпі», чи «пелюстки квітів ніжні, різноманітні та неймовірно красиві». Тут працює низка підходів: проникливий ← спостережливий = креативний → неочікуваний. Якість роботи пензлем та змішування кольорів: Повинна бути різноманітність різних видів позначок та мазків пензлем високої якості. Деякі мазки кращі: змішування → візерунок → текстура → живописність. Композиція: Вам слід створити картину, яка використовує чітку кольорову схему, є нецентральною та добре збалансованою.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کی تشخیص: تخلیقی صلاحیت اور مشاہدہ: کوئی ایسی چیز بنائیں جو غیر معمولی، منفرد، فکر انگیز، یا بہت اچھی طرح سے مشاہدہ ہو۔ آپ کے آرٹ ورک کو اپنے خیال کو اچھی طرح سے بتانا چاہئے کہ آیا آپ کا خیال یہ ہے کہ "ایک شخص بھیڑ میں بھی تنہا ہو سکتا ہے" یا "پھولوں کی پنکھڑیاں نازک، متنوع اور ناقابل یقین حد تک خوبصورت ہیں۔" نقطہ نظر کی ایک حد یہاں کام کرتی ہے: بصیرت انگیز ← اچھی طرح سے مشاہدہ = تخلیقی → غیر متوقع۔ برش ورک اور رنگوں کے اختلاط کا معیار: مختلف قسم کے نشانات اور اعلیٰ معیار کے برش اسٹروک ہونے چاہئیں۔  کچھ برش اسٹروک بہتر ہیں: ملاوٹ → پیٹرن → ساخت → مصوری۔ کمپوزیشن: آپ کو ایک ایسی پینٹنگ بنانی چاہیے جس میں کلر سکیم استعمال ہو، غیر مرکزی اور اچھی طرح سے متوازن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Đánh giá tranh Acrylic: Sáng tạo và Quan sát: Hãy tạo ra một tác phẩm khác thường, độc đáo, sâu sắc hoặc được quan sát kỹ lưỡng. Tác phẩm nghệ thuật của bạn nên truyền tải ý tưởng một cách rõ ràng, dù ý tưởng của bạn là "một người có thể cô đơn, ngay cả khi ở giữa đám đông" hay "những cánh hoa mỏng manh, đa dạng và đẹp đến khó tin". Một loạt các cách tiếp cận có hiệu quả ở đây: sâu sắc ← quan sát kỹ = sáng tạo → bất ngờ. Chất lượng nét cọ và cách pha trộn màu sắc: Phải có nhiều loại dấu vết và nét cọ khác nhau với chất lượng cao. Một số nét cọ tốt hơn: hòa trộn → họa tiết → kết cấu → tính hội họa. Bố cục: Bạn nên tạo ra một bức tranh sử dụng bảng màu rõ ràng, không tập trung vào trung tâm và cân bằng tốt.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275d4a22c24_0_174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275d4a22c24_0_17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275d4a22c24_0_180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275d4a22c24_0_18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ab6a52ffee_0_74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ab6a52ffee_0_7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20f28ceb74e_0_66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20f28ceb74e_0_6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En - full translations, Summer 2023</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Start by blocking things 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Ar</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ابدأ بحجب الأشياء في!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Zh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从阻止事物开始！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Fa</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با مسدود کردن چیزها شروع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Beginnen Sie damit, Dinge zu blockieren!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Begin met het blokkeren van dingen!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Hi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चीज़ों को अवरुद्ध करके शुरुआत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Ja</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まずは物事をブロックすることから始めましょう！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물건을 차단하여 시작하십시오!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 astengkirina tiştan dest pê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चीजहरू अवरुद्ध गरेर सुरू गर्नुहोस्!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Pa</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ਵਿੱਚ ਚੀਜ਼ਾਂ ਨੂੰ ਰੋਕ ਕੇ ਸ਼ੁਰੂ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Ps</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شیانو په بندولو سره پیل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Comece bloqueando as coisas!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Ru</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Начните с блокировки вещей!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 bilow inaad xannibto walxaha gudaha!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¡Empieza bloqueando las cosas!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Sw</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Anza kwa kuzuia mambo ndani!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Magsimula sa pamamagitan ng pagharang sa mga bagay!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เริ่มต้นด้วยการปิดกั้นสิ่งต่างๆ!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Tr</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İçerideki şeyleri engelleyerek başlayın!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Uk</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Почніть із блокування речей!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Vi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Bắt đầu bằng cách chặn mọi thứ trong!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20f28ceb74e_0_89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20f28ceb74e_0_8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20f28ceb74e_0_78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20f28ceb74e_0_7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20f28ceb74e_0_100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20f28ceb74e_0_10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0f28ceb74e_0_111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20f28ceb74e_0_1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2080f4c569f_0_44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2080f4c569f_0_4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3807170"/>
            <a:ext cx="443589" cy="140843"/>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5" name="Shape 55"/>
        <p:cNvGrpSpPr/>
        <p:nvPr/>
      </p:nvGrpSpPr>
      <p:grpSpPr>
        <a:xfrm>
          <a:off x="0" y="0"/>
          <a:ext cx="0" cy="0"/>
          <a:chOff x="0" y="0"/>
          <a:chExt cx="0" cy="0"/>
        </a:xfrm>
      </p:grpSpPr>
      <p:sp>
        <p:nvSpPr>
          <p:cNvPr id="56" name="Google Shape;56;p13"/>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57" name="Google Shape;57;p13"/>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58" name="Google Shape;58;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 name="Google Shape;60;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5" name="Shape 65"/>
        <p:cNvGrpSpPr/>
        <p:nvPr/>
      </p:nvGrpSpPr>
      <p:grpSpPr>
        <a:xfrm>
          <a:off x="0" y="0"/>
          <a:ext cx="0" cy="0"/>
          <a:chOff x="0" y="0"/>
          <a:chExt cx="0" cy="0"/>
        </a:xfrm>
      </p:grpSpPr>
      <p:grpSp>
        <p:nvGrpSpPr>
          <p:cNvPr id="66" name="Google Shape;66;p15"/>
          <p:cNvGrpSpPr/>
          <p:nvPr/>
        </p:nvGrpSpPr>
        <p:grpSpPr>
          <a:xfrm>
            <a:off x="4350279" y="3807170"/>
            <a:ext cx="443589" cy="140843"/>
            <a:chOff x="4137525" y="2915950"/>
            <a:chExt cx="869100" cy="207000"/>
          </a:xfrm>
        </p:grpSpPr>
        <p:sp>
          <p:nvSpPr>
            <p:cNvPr id="67" name="Google Shape;67;p15"/>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5"/>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5"/>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0" name="Google Shape;70;p15"/>
          <p:cNvSpPr txBox="1"/>
          <p:nvPr>
            <p:ph type="ctrTitle"/>
          </p:nvPr>
        </p:nvSpPr>
        <p:spPr>
          <a:xfrm>
            <a:off x="671258" y="1321067"/>
            <a:ext cx="7801500" cy="2306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71" name="Google Shape;71;p15"/>
          <p:cNvSpPr txBox="1"/>
          <p:nvPr>
            <p:ph idx="1" type="subTitle"/>
          </p:nvPr>
        </p:nvSpPr>
        <p:spPr>
          <a:xfrm>
            <a:off x="671250" y="4233168"/>
            <a:ext cx="78015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72" name="Google Shape;72;p1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3" name="Shape 73"/>
        <p:cNvGrpSpPr/>
        <p:nvPr/>
      </p:nvGrpSpPr>
      <p:grpSpPr>
        <a:xfrm>
          <a:off x="0" y="0"/>
          <a:ext cx="0" cy="0"/>
          <a:chOff x="0" y="0"/>
          <a:chExt cx="0" cy="0"/>
        </a:xfrm>
      </p:grpSpPr>
      <p:sp>
        <p:nvSpPr>
          <p:cNvPr id="74" name="Google Shape;74;p16"/>
          <p:cNvSpPr txBox="1"/>
          <p:nvPr>
            <p:ph type="title"/>
          </p:nvPr>
        </p:nvSpPr>
        <p:spPr>
          <a:xfrm>
            <a:off x="671250" y="2855000"/>
            <a:ext cx="7852200" cy="11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75" name="Google Shape;75;p1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6" name="Shape 76"/>
        <p:cNvGrpSpPr/>
        <p:nvPr/>
      </p:nvGrpSpPr>
      <p:grpSpPr>
        <a:xfrm>
          <a:off x="0" y="0"/>
          <a:ext cx="0" cy="0"/>
          <a:chOff x="0" y="0"/>
          <a:chExt cx="0" cy="0"/>
        </a:xfrm>
      </p:grpSpPr>
      <p:sp>
        <p:nvSpPr>
          <p:cNvPr id="77" name="Google Shape;77;p17"/>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8" name="Google Shape;78;p17"/>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9" name="Google Shape;79;p1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0" name="Shape 80"/>
        <p:cNvGrpSpPr/>
        <p:nvPr/>
      </p:nvGrpSpPr>
      <p:grpSpPr>
        <a:xfrm>
          <a:off x="0" y="0"/>
          <a:ext cx="0" cy="0"/>
          <a:chOff x="0" y="0"/>
          <a:chExt cx="0" cy="0"/>
        </a:xfrm>
      </p:grpSpPr>
      <p:sp>
        <p:nvSpPr>
          <p:cNvPr id="81" name="Google Shape;81;p18"/>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2" name="Google Shape;82;p18"/>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3" name="Google Shape;83;p18"/>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4" name="Google Shape;84;p18"/>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7" name="Google Shape;87;p1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8" name="Shape 88"/>
        <p:cNvGrpSpPr/>
        <p:nvPr/>
      </p:nvGrpSpPr>
      <p:grpSpPr>
        <a:xfrm>
          <a:off x="0" y="0"/>
          <a:ext cx="0" cy="0"/>
          <a:chOff x="0" y="0"/>
          <a:chExt cx="0" cy="0"/>
        </a:xfrm>
      </p:grpSpPr>
      <p:sp>
        <p:nvSpPr>
          <p:cNvPr id="89" name="Google Shape;89;p20"/>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0" name="Google Shape;90;p20"/>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91" name="Google Shape;91;p20"/>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92" name="Shape 92"/>
        <p:cNvGrpSpPr/>
        <p:nvPr/>
      </p:nvGrpSpPr>
      <p:grpSpPr>
        <a:xfrm>
          <a:off x="0" y="0"/>
          <a:ext cx="0" cy="0"/>
          <a:chOff x="0" y="0"/>
          <a:chExt cx="0" cy="0"/>
        </a:xfrm>
      </p:grpSpPr>
      <p:sp>
        <p:nvSpPr>
          <p:cNvPr id="93" name="Google Shape;93;p21"/>
          <p:cNvSpPr txBox="1"/>
          <p:nvPr>
            <p:ph type="title"/>
          </p:nvPr>
        </p:nvSpPr>
        <p:spPr>
          <a:xfrm>
            <a:off x="490250" y="701800"/>
            <a:ext cx="6227100" cy="545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94" name="Google Shape;94;p21"/>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5" name="Shape 95"/>
        <p:cNvGrpSpPr/>
        <p:nvPr/>
      </p:nvGrpSpPr>
      <p:grpSpPr>
        <a:xfrm>
          <a:off x="0" y="0"/>
          <a:ext cx="0" cy="0"/>
          <a:chOff x="0" y="0"/>
          <a:chExt cx="0" cy="0"/>
        </a:xfrm>
      </p:grpSpPr>
      <p:sp>
        <p:nvSpPr>
          <p:cNvPr id="96" name="Google Shape;96;p22"/>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7" name="Google Shape;97;p22"/>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98" name="Google Shape;98;p22"/>
          <p:cNvSpPr txBox="1"/>
          <p:nvPr>
            <p:ph type="title"/>
          </p:nvPr>
        </p:nvSpPr>
        <p:spPr>
          <a:xfrm>
            <a:off x="265500" y="1441867"/>
            <a:ext cx="4045200" cy="228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99" name="Google Shape;99;p22"/>
          <p:cNvSpPr txBox="1"/>
          <p:nvPr>
            <p:ph idx="1" type="subTitle"/>
          </p:nvPr>
        </p:nvSpPr>
        <p:spPr>
          <a:xfrm>
            <a:off x="265500" y="3793601"/>
            <a:ext cx="4045200" cy="1794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00" name="Google Shape;100;p22"/>
          <p:cNvSpPr txBox="1"/>
          <p:nvPr>
            <p:ph idx="2" type="body"/>
          </p:nvPr>
        </p:nvSpPr>
        <p:spPr>
          <a:xfrm>
            <a:off x="4939500" y="965600"/>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101" name="Google Shape;101;p22"/>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2" name="Shape 102"/>
        <p:cNvGrpSpPr/>
        <p:nvPr/>
      </p:nvGrpSpPr>
      <p:grpSpPr>
        <a:xfrm>
          <a:off x="0" y="0"/>
          <a:ext cx="0" cy="0"/>
          <a:chOff x="0" y="0"/>
          <a:chExt cx="0" cy="0"/>
        </a:xfrm>
      </p:grpSpPr>
      <p:sp>
        <p:nvSpPr>
          <p:cNvPr id="103" name="Google Shape;103;p23"/>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04" name="Google Shape;104;p23"/>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sp>
        <p:nvSpPr>
          <p:cNvPr id="106" name="Google Shape;106;p24"/>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07" name="Google Shape;107;p24"/>
          <p:cNvSpPr txBox="1"/>
          <p:nvPr>
            <p:ph idx="1" type="body"/>
          </p:nvPr>
        </p:nvSpPr>
        <p:spPr>
          <a:xfrm>
            <a:off x="311700" y="43045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08" name="Google Shape;108;p24"/>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9" name="Shape 109"/>
        <p:cNvGrpSpPr/>
        <p:nvPr/>
      </p:nvGrpSpPr>
      <p:grpSpPr>
        <a:xfrm>
          <a:off x="0" y="0"/>
          <a:ext cx="0" cy="0"/>
          <a:chOff x="0" y="0"/>
          <a:chExt cx="0" cy="0"/>
        </a:xfrm>
      </p:grpSpPr>
      <p:sp>
        <p:nvSpPr>
          <p:cNvPr id="110" name="Google Shape;110;p2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3.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63" name="Google Shape;63;p14"/>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64" name="Google Shape;64;p14"/>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5.jpg"/><Relationship Id="rId4" Type="http://schemas.openxmlformats.org/officeDocument/2006/relationships/image" Target="../media/image1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7.jpg"/><Relationship Id="rId4" Type="http://schemas.openxmlformats.org/officeDocument/2006/relationships/image" Target="../media/image9.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 Id="rId3" Type="http://schemas.openxmlformats.org/officeDocument/2006/relationships/image" Target="../media/image4.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14.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 Id="rId3" Type="http://schemas.openxmlformats.org/officeDocument/2006/relationships/image" Target="../media/image13.pn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1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9.jpg"/><Relationship Id="rId4" Type="http://schemas.openxmlformats.org/officeDocument/2006/relationships/image" Target="../media/image18.jpg"/><Relationship Id="rId5" Type="http://schemas.openxmlformats.org/officeDocument/2006/relationships/image" Target="../media/image1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11.jp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hyperlink" Target="https://twitter.com/WeirdMedieval" TargetMode="External"/><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6"/>
          <p:cNvSpPr txBox="1"/>
          <p:nvPr/>
        </p:nvSpPr>
        <p:spPr>
          <a:xfrm>
            <a:off x="0" y="0"/>
            <a:ext cx="41175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4800">
                <a:solidFill>
                  <a:srgbClr val="FFFFFF"/>
                </a:solidFill>
                <a:latin typeface="Oswald"/>
                <a:ea typeface="Oswald"/>
                <a:cs typeface="Oswald"/>
                <a:sym typeface="Oswald"/>
              </a:rPr>
              <a:t>Today you need</a:t>
            </a:r>
            <a:endParaRPr sz="4800">
              <a:solidFill>
                <a:srgbClr val="FFFFFF"/>
              </a:solidFill>
              <a:latin typeface="Oswald"/>
              <a:ea typeface="Oswald"/>
              <a:cs typeface="Oswald"/>
              <a:sym typeface="Oswald"/>
            </a:endParaRPr>
          </a:p>
          <a:p>
            <a:pPr indent="0" lvl="0" marL="0" rtl="0" algn="l">
              <a:lnSpc>
                <a:spcPct val="114000"/>
              </a:lnSpc>
              <a:spcBef>
                <a:spcPts val="0"/>
              </a:spcBef>
              <a:spcAft>
                <a:spcPts val="0"/>
              </a:spcAft>
              <a:buNone/>
            </a:pPr>
            <a:r>
              <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0"/>
              </a:spcAft>
              <a:buClr>
                <a:srgbClr val="CACACA"/>
              </a:buClr>
              <a:buSzPts val="3000"/>
              <a:buFont typeface="Average"/>
              <a:buChar char="○"/>
            </a:pPr>
            <a:r>
              <a:rPr lang="en" sz="3000">
                <a:solidFill>
                  <a:srgbClr val="CACACA"/>
                </a:solidFill>
                <a:latin typeface="Average"/>
                <a:ea typeface="Average"/>
                <a:cs typeface="Average"/>
                <a:sym typeface="Average"/>
              </a:rPr>
              <a:t>Your </a:t>
            </a:r>
            <a:r>
              <a:rPr b="1" lang="en" sz="3000">
                <a:solidFill>
                  <a:srgbClr val="00FF00"/>
                </a:solidFill>
                <a:latin typeface="Average"/>
                <a:ea typeface="Average"/>
                <a:cs typeface="Average"/>
                <a:sym typeface="Average"/>
              </a:rPr>
              <a:t>Painting </a:t>
            </a:r>
            <a:r>
              <a:rPr lang="en" sz="3000">
                <a:solidFill>
                  <a:srgbClr val="CACACA"/>
                </a:solidFill>
                <a:latin typeface="Average"/>
                <a:ea typeface="Average"/>
                <a:cs typeface="Average"/>
                <a:sym typeface="Average"/>
              </a:rPr>
              <a:t>booklet 📕</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0"/>
              </a:spcAft>
              <a:buClr>
                <a:srgbClr val="CACACA"/>
              </a:buClr>
              <a:buSzPts val="3000"/>
              <a:buFont typeface="Average"/>
              <a:buChar char="○"/>
            </a:pPr>
            <a:r>
              <a:rPr lang="en" sz="3000">
                <a:solidFill>
                  <a:srgbClr val="CACACA"/>
                </a:solidFill>
                <a:latin typeface="Average"/>
                <a:ea typeface="Average"/>
                <a:cs typeface="Average"/>
                <a:sym typeface="Average"/>
              </a:rPr>
              <a:t>Painting materials  🎨🖌️🥤</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0"/>
              </a:spcAft>
              <a:buClr>
                <a:srgbClr val="CACACA"/>
              </a:buClr>
              <a:buSzPts val="3000"/>
              <a:buFont typeface="Average"/>
              <a:buChar char="○"/>
            </a:pPr>
            <a:r>
              <a:rPr lang="en" sz="3000">
                <a:solidFill>
                  <a:srgbClr val="CACACA"/>
                </a:solidFill>
                <a:latin typeface="Average"/>
                <a:ea typeface="Average"/>
                <a:cs typeface="Average"/>
                <a:sym typeface="Average"/>
              </a:rPr>
              <a:t>A wooden panel to paint on 🖼️</a:t>
            </a:r>
            <a:br>
              <a:rPr lang="en" sz="3000">
                <a:solidFill>
                  <a:srgbClr val="CACACA"/>
                </a:solidFill>
                <a:latin typeface="Average"/>
                <a:ea typeface="Average"/>
                <a:cs typeface="Average"/>
                <a:sym typeface="Average"/>
              </a:rPr>
            </a:br>
            <a:endParaRPr sz="3000">
              <a:solidFill>
                <a:srgbClr val="CACACA"/>
              </a:solidFill>
              <a:latin typeface="Average"/>
              <a:ea typeface="Average"/>
              <a:cs typeface="Average"/>
              <a:sym typeface="Average"/>
            </a:endParaRPr>
          </a:p>
          <a:p>
            <a:pPr indent="0" lvl="0" marL="0" rtl="0" algn="l">
              <a:spcBef>
                <a:spcPts val="600"/>
              </a:spcBef>
              <a:spcAft>
                <a:spcPts val="0"/>
              </a:spcAft>
              <a:buNone/>
            </a:pPr>
            <a:r>
              <a:rPr lang="en" sz="2900">
                <a:solidFill>
                  <a:srgbClr val="FFFFFF"/>
                </a:solidFill>
                <a:latin typeface="Oswald"/>
                <a:ea typeface="Oswald"/>
                <a:cs typeface="Oswald"/>
                <a:sym typeface="Oswald"/>
              </a:rPr>
              <a:t>Remember to soak your paint while I am talking! 💧💧💧</a:t>
            </a:r>
            <a:endParaRPr sz="2900">
              <a:solidFill>
                <a:srgbClr val="CACACA"/>
              </a:solidFill>
              <a:latin typeface="Average"/>
              <a:ea typeface="Average"/>
              <a:cs typeface="Average"/>
              <a:sym typeface="Average"/>
            </a:endParaRPr>
          </a:p>
        </p:txBody>
      </p:sp>
      <p:sp>
        <p:nvSpPr>
          <p:cNvPr descr="Translations" id="116" name="Google Shape;116;p26"/>
          <p:cNvSpPr txBox="1"/>
          <p:nvPr/>
        </p:nvSpPr>
        <p:spPr>
          <a:xfrm>
            <a:off x="4117500" y="0"/>
            <a:ext cx="50265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اليوم تحتاج إلى كتيب الرسم الخاص بك، ومواد الرسم، ولوحة خشبية للرسم عليها.</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今天你需要准备绘画手册、绘画材料和一块木板。</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امروز به دفترچه نقاشی، وسایل نقاشی و یک پنل چوبی برای نقاشی نیاز دارید.</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Heute benötigst du dein Malheft, Malmaterialien und eine Holzplatte zum Bemalen.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आज आपको पेंटिंग पुस्तिका, पेंटिंग सामग्री और पेंटिंग करने के लिए लकड़ी के पैनल की आवश्यकता है।</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오늘은 그림책, 그림재료, 그림을 그릴 나무 패널이 필요합니다.</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Îro hûn hewceyê pirtûka xwe ya wênesaziyê, materyalên boyaxkirinê û panelek darîn in ku hûn li ser wênesaziyê çêbikin.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Данас вам је потребна брошура за сликање, материјал за сликање и дрвена плоча за сликање.</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Hoy necesitas tu folleto de pintura, materiales de pintura y un panel de madera sobre el que pintar.</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Ngayon ay kailangan mo ang iyong buklet ng Pagpipinta, mga materyales sa pagpipinta, at isang panel na gawa sa kahoy na pagpipintahan.</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Сьогодні вам знадобиться буклет з малюваннями, матеріали для малювання та дерев'яна панель для малювання.</a:t>
            </a:r>
            <a:endParaRPr sz="1600">
              <a:solidFill>
                <a:srgbClr val="AAAAAA"/>
              </a:solidFill>
              <a:latin typeface="Average"/>
              <a:ea typeface="Average"/>
              <a:cs typeface="Average"/>
              <a:sym typeface="Averag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35"/>
          <p:cNvSpPr txBox="1"/>
          <p:nvPr/>
        </p:nvSpPr>
        <p:spPr>
          <a:xfrm>
            <a:off x="0" y="-2250"/>
            <a:ext cx="9144000" cy="1833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9600">
                <a:solidFill>
                  <a:srgbClr val="FFFFFF"/>
                </a:solidFill>
                <a:latin typeface="Oswald"/>
                <a:ea typeface="Oswald"/>
                <a:cs typeface="Oswald"/>
                <a:sym typeface="Oswald"/>
              </a:rPr>
              <a:t>Work in progress</a:t>
            </a:r>
            <a:endParaRPr sz="9600">
              <a:solidFill>
                <a:srgbClr val="AAAAAA"/>
              </a:solidFill>
              <a:latin typeface="Average"/>
              <a:ea typeface="Average"/>
              <a:cs typeface="Average"/>
              <a:sym typeface="Average"/>
            </a:endParaRPr>
          </a:p>
        </p:txBody>
      </p:sp>
      <p:sp>
        <p:nvSpPr>
          <p:cNvPr descr="Column 1" id="174" name="Google Shape;174;p35"/>
          <p:cNvSpPr txBox="1"/>
          <p:nvPr/>
        </p:nvSpPr>
        <p:spPr>
          <a:xfrm>
            <a:off x="0" y="1828800"/>
            <a:ext cx="4572000" cy="4572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3000">
                <a:solidFill>
                  <a:srgbClr val="AAAAAA"/>
                </a:solidFill>
                <a:latin typeface="Average"/>
                <a:ea typeface="Average"/>
                <a:cs typeface="Average"/>
                <a:sym typeface="Average"/>
              </a:rPr>
              <a:t>العمل قيد التقدم</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正在进行的工作</a:t>
            </a:r>
            <a:endParaRPr sz="3000">
              <a:solidFill>
                <a:srgbClr val="AAAAAA"/>
              </a:solidFill>
              <a:latin typeface="Average"/>
              <a:ea typeface="Average"/>
              <a:cs typeface="Average"/>
              <a:sym typeface="Average"/>
            </a:endParaRPr>
          </a:p>
          <a:p>
            <a:pPr indent="0" lvl="0" marL="0" rtl="1" algn="ctr">
              <a:spcBef>
                <a:spcPts val="1000"/>
              </a:spcBef>
              <a:spcAft>
                <a:spcPts val="0"/>
              </a:spcAft>
              <a:buNone/>
            </a:pPr>
            <a:r>
              <a:rPr lang="en" sz="3000">
                <a:solidFill>
                  <a:srgbClr val="AAAAAA"/>
                </a:solidFill>
                <a:latin typeface="Average"/>
                <a:ea typeface="Average"/>
                <a:cs typeface="Average"/>
                <a:sym typeface="Average"/>
              </a:rPr>
              <a:t>کار در حال انجام است</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In Arbeit</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कार्य प्रगति पर है</a:t>
            </a:r>
            <a:endParaRPr sz="3000">
              <a:solidFill>
                <a:srgbClr val="AAAAAA"/>
              </a:solidFill>
              <a:latin typeface="Average"/>
              <a:ea typeface="Average"/>
              <a:cs typeface="Average"/>
              <a:sym typeface="Average"/>
            </a:endParaRPr>
          </a:p>
          <a:p>
            <a:pPr indent="0" lvl="0" marL="0" rtl="0" algn="ctr">
              <a:spcBef>
                <a:spcPts val="1000"/>
              </a:spcBef>
              <a:spcAft>
                <a:spcPts val="1000"/>
              </a:spcAft>
              <a:buNone/>
            </a:pPr>
            <a:r>
              <a:rPr lang="en" sz="3000">
                <a:solidFill>
                  <a:srgbClr val="AAAAAA"/>
                </a:solidFill>
                <a:latin typeface="Average"/>
                <a:ea typeface="Average"/>
                <a:cs typeface="Average"/>
                <a:sym typeface="Average"/>
              </a:rPr>
              <a:t>진행 중인 작업</a:t>
            </a:r>
            <a:endParaRPr sz="7400">
              <a:solidFill>
                <a:srgbClr val="AAAAAA"/>
              </a:solidFill>
              <a:latin typeface="Average"/>
              <a:ea typeface="Average"/>
              <a:cs typeface="Average"/>
              <a:sym typeface="Average"/>
            </a:endParaRPr>
          </a:p>
        </p:txBody>
      </p:sp>
      <p:sp>
        <p:nvSpPr>
          <p:cNvPr descr="Column 2" id="175" name="Google Shape;175;p35"/>
          <p:cNvSpPr txBox="1"/>
          <p:nvPr/>
        </p:nvSpPr>
        <p:spPr>
          <a:xfrm>
            <a:off x="4572000" y="1828800"/>
            <a:ext cx="4572000" cy="457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AAAAAA"/>
                </a:solidFill>
                <a:latin typeface="Average"/>
                <a:ea typeface="Average"/>
                <a:cs typeface="Average"/>
                <a:sym typeface="Average"/>
              </a:rPr>
              <a:t>Kar berdewam e</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Радови у току</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Trabajo en progreso</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Kasalukuyang ginagawa</a:t>
            </a:r>
            <a:endParaRPr sz="3000">
              <a:solidFill>
                <a:srgbClr val="AAAAAA"/>
              </a:solidFill>
              <a:latin typeface="Average"/>
              <a:ea typeface="Average"/>
              <a:cs typeface="Average"/>
              <a:sym typeface="Average"/>
            </a:endParaRPr>
          </a:p>
          <a:p>
            <a:pPr indent="0" lvl="0" marL="0" rtl="0" algn="ctr">
              <a:spcBef>
                <a:spcPts val="1000"/>
              </a:spcBef>
              <a:spcAft>
                <a:spcPts val="1000"/>
              </a:spcAft>
              <a:buNone/>
            </a:pPr>
            <a:r>
              <a:rPr lang="en" sz="3000">
                <a:solidFill>
                  <a:srgbClr val="AAAAAA"/>
                </a:solidFill>
                <a:latin typeface="Average"/>
                <a:ea typeface="Average"/>
                <a:cs typeface="Average"/>
                <a:sym typeface="Average"/>
              </a:rPr>
              <a:t>Робота в процесі</a:t>
            </a:r>
            <a:endParaRPr sz="7400">
              <a:solidFill>
                <a:srgbClr val="AAAAAA"/>
              </a:solidFill>
              <a:latin typeface="Average"/>
              <a:ea typeface="Average"/>
              <a:cs typeface="Average"/>
              <a:sym typeface="Average"/>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pic>
        <p:nvPicPr>
          <p:cNvPr id="180" name="Google Shape;180;p36"/>
          <p:cNvPicPr preferRelativeResize="0"/>
          <p:nvPr/>
        </p:nvPicPr>
        <p:blipFill>
          <a:blip r:embed="rId3">
            <a:alphaModFix/>
          </a:blip>
          <a:stretch>
            <a:fillRect/>
          </a:stretch>
        </p:blipFill>
        <p:spPr>
          <a:xfrm>
            <a:off x="339725" y="0"/>
            <a:ext cx="8464550" cy="6350000"/>
          </a:xfrm>
          <a:prstGeom prst="rect">
            <a:avLst/>
          </a:prstGeom>
          <a:noFill/>
          <a:ln>
            <a:noFill/>
          </a:ln>
        </p:spPr>
      </p:pic>
      <p:sp>
        <p:nvSpPr>
          <p:cNvPr id="181" name="Google Shape;181;p36"/>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Rebecca Chafe</a:t>
            </a:r>
            <a:r>
              <a:rPr lang="en" sz="2600">
                <a:solidFill>
                  <a:srgbClr val="888888"/>
                </a:solidFill>
                <a:latin typeface="Oswald"/>
                <a:ea typeface="Oswald"/>
                <a:cs typeface="Oswald"/>
                <a:sym typeface="Oswald"/>
              </a:rPr>
              <a:t> at Citadel High, Wednesday, December 17th - Bunny</a:t>
            </a:r>
            <a:endParaRPr sz="2600">
              <a:solidFill>
                <a:srgbClr val="888888"/>
              </a:solidFill>
              <a:latin typeface="Oswald"/>
              <a:ea typeface="Oswald"/>
              <a:cs typeface="Oswald"/>
              <a:sym typeface="Oswa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pic>
        <p:nvPicPr>
          <p:cNvPr id="186" name="Google Shape;186;p37"/>
          <p:cNvPicPr preferRelativeResize="0"/>
          <p:nvPr/>
        </p:nvPicPr>
        <p:blipFill>
          <a:blip r:embed="rId3">
            <a:alphaModFix/>
          </a:blip>
          <a:stretch>
            <a:fillRect/>
          </a:stretch>
        </p:blipFill>
        <p:spPr>
          <a:xfrm>
            <a:off x="0" y="0"/>
            <a:ext cx="5143500" cy="6858000"/>
          </a:xfrm>
          <a:prstGeom prst="rect">
            <a:avLst/>
          </a:prstGeom>
          <a:noFill/>
          <a:ln>
            <a:noFill/>
          </a:ln>
        </p:spPr>
      </p:pic>
      <p:sp>
        <p:nvSpPr>
          <p:cNvPr id="187" name="Google Shape;187;p37"/>
          <p:cNvSpPr txBox="1"/>
          <p:nvPr/>
        </p:nvSpPr>
        <p:spPr>
          <a:xfrm>
            <a:off x="5143500" y="0"/>
            <a:ext cx="40005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Rebecca Cox</a:t>
            </a:r>
            <a:endParaRPr sz="2600">
              <a:solidFill>
                <a:srgbClr val="FFFFFF"/>
              </a:solidFill>
              <a:latin typeface="Oswald"/>
              <a:ea typeface="Oswald"/>
              <a:cs typeface="Oswald"/>
              <a:sym typeface="Oswald"/>
            </a:endParaRPr>
          </a:p>
          <a:p>
            <a:pPr indent="0" lvl="0" marL="0" rtl="0" algn="ctr">
              <a:spcBef>
                <a:spcPts val="0"/>
              </a:spcBef>
              <a:spcAft>
                <a:spcPts val="0"/>
              </a:spcAft>
              <a:buNone/>
            </a:pPr>
            <a:r>
              <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Citadel High</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Wednesday, December 17th</a:t>
            </a:r>
            <a:endParaRPr sz="2600">
              <a:solidFill>
                <a:srgbClr val="888888"/>
              </a:solidFill>
              <a:latin typeface="Oswald"/>
              <a:ea typeface="Oswald"/>
              <a:cs typeface="Oswald"/>
              <a:sym typeface="Oswald"/>
            </a:endParaRPr>
          </a:p>
          <a:p>
            <a:pPr indent="0" lvl="0" marL="0" rtl="0" algn="ctr">
              <a:spcBef>
                <a:spcPts val="0"/>
              </a:spcBef>
              <a:spcAft>
                <a:spcPts val="0"/>
              </a:spcAft>
              <a:buNone/>
            </a:pPr>
            <a:r>
              <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Bunny</a:t>
            </a:r>
            <a:endParaRPr sz="2600">
              <a:solidFill>
                <a:srgbClr val="888888"/>
              </a:solidFill>
              <a:latin typeface="Oswald"/>
              <a:ea typeface="Oswald"/>
              <a:cs typeface="Oswald"/>
              <a:sym typeface="Oswa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pic>
        <p:nvPicPr>
          <p:cNvPr id="192" name="Google Shape;192;p38"/>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193" name="Google Shape;193;p38"/>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194" name="Google Shape;194;p38"/>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Cordelia Masuda</a:t>
            </a:r>
            <a:r>
              <a:rPr lang="en" sz="2600">
                <a:solidFill>
                  <a:srgbClr val="888888"/>
                </a:solidFill>
                <a:latin typeface="Oswald"/>
                <a:ea typeface="Oswald"/>
                <a:cs typeface="Oswald"/>
                <a:sym typeface="Oswald"/>
              </a:rPr>
              <a:t> at Citadel High, Wednesday, December 17th - Bunny</a:t>
            </a:r>
            <a:endParaRPr sz="2600">
              <a:solidFill>
                <a:srgbClr val="888888"/>
              </a:solidFill>
              <a:latin typeface="Oswald"/>
              <a:ea typeface="Oswald"/>
              <a:cs typeface="Oswald"/>
              <a:sym typeface="Oswa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pic>
        <p:nvPicPr>
          <p:cNvPr id="199" name="Google Shape;199;p39"/>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200" name="Google Shape;200;p39"/>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201" name="Google Shape;201;p39"/>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Isaac Crosby</a:t>
            </a:r>
            <a:r>
              <a:rPr lang="en" sz="2600">
                <a:solidFill>
                  <a:srgbClr val="888888"/>
                </a:solidFill>
                <a:latin typeface="Oswald"/>
                <a:ea typeface="Oswald"/>
                <a:cs typeface="Oswald"/>
                <a:sym typeface="Oswald"/>
              </a:rPr>
              <a:t> at Citadel High, Wednesday, December 17th - Bunny</a:t>
            </a:r>
            <a:endParaRPr sz="2600">
              <a:solidFill>
                <a:srgbClr val="888888"/>
              </a:solidFill>
              <a:latin typeface="Oswald"/>
              <a:ea typeface="Oswald"/>
              <a:cs typeface="Oswald"/>
              <a:sym typeface="Oswa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pic>
        <p:nvPicPr>
          <p:cNvPr id="206" name="Google Shape;206;p40"/>
          <p:cNvPicPr preferRelativeResize="0"/>
          <p:nvPr/>
        </p:nvPicPr>
        <p:blipFill>
          <a:blip r:embed="rId3">
            <a:alphaModFix/>
          </a:blip>
          <a:stretch>
            <a:fillRect/>
          </a:stretch>
        </p:blipFill>
        <p:spPr>
          <a:xfrm>
            <a:off x="0" y="0"/>
            <a:ext cx="5143500" cy="6858000"/>
          </a:xfrm>
          <a:prstGeom prst="rect">
            <a:avLst/>
          </a:prstGeom>
          <a:noFill/>
          <a:ln>
            <a:noFill/>
          </a:ln>
        </p:spPr>
      </p:pic>
      <p:sp>
        <p:nvSpPr>
          <p:cNvPr id="207" name="Google Shape;207;p40"/>
          <p:cNvSpPr txBox="1"/>
          <p:nvPr/>
        </p:nvSpPr>
        <p:spPr>
          <a:xfrm>
            <a:off x="5143500" y="0"/>
            <a:ext cx="40005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Varvara Staiko</a:t>
            </a:r>
            <a:endParaRPr sz="2600">
              <a:solidFill>
                <a:srgbClr val="FFFFFF"/>
              </a:solidFill>
              <a:latin typeface="Oswald"/>
              <a:ea typeface="Oswald"/>
              <a:cs typeface="Oswald"/>
              <a:sym typeface="Oswald"/>
            </a:endParaRPr>
          </a:p>
          <a:p>
            <a:pPr indent="0" lvl="0" marL="0" rtl="0" algn="ctr">
              <a:spcBef>
                <a:spcPts val="0"/>
              </a:spcBef>
              <a:spcAft>
                <a:spcPts val="0"/>
              </a:spcAft>
              <a:buNone/>
            </a:pPr>
            <a:r>
              <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Citadel High</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Wednesday, December 17th</a:t>
            </a:r>
            <a:endParaRPr sz="2600">
              <a:solidFill>
                <a:srgbClr val="888888"/>
              </a:solidFill>
              <a:latin typeface="Oswald"/>
              <a:ea typeface="Oswald"/>
              <a:cs typeface="Oswald"/>
              <a:sym typeface="Oswald"/>
            </a:endParaRPr>
          </a:p>
          <a:p>
            <a:pPr indent="0" lvl="0" marL="0" rtl="0" algn="ctr">
              <a:spcBef>
                <a:spcPts val="0"/>
              </a:spcBef>
              <a:spcAft>
                <a:spcPts val="0"/>
              </a:spcAft>
              <a:buNone/>
            </a:pPr>
            <a:r>
              <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Bunny</a:t>
            </a:r>
            <a:endParaRPr sz="2600">
              <a:solidFill>
                <a:srgbClr val="888888"/>
              </a:solidFill>
              <a:latin typeface="Oswald"/>
              <a:ea typeface="Oswald"/>
              <a:cs typeface="Oswald"/>
              <a:sym typeface="Oswa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41"/>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Work-in-progress photos taken so far</a:t>
            </a:r>
            <a:endParaRPr sz="3000">
              <a:solidFill>
                <a:srgbClr val="FFFFFF"/>
              </a:solidFill>
              <a:latin typeface="Oswald"/>
              <a:ea typeface="Oswald"/>
              <a:cs typeface="Oswald"/>
              <a:sym typeface="Oswald"/>
            </a:endParaRPr>
          </a:p>
          <a:p>
            <a:pPr indent="0" lvl="0" marL="0" rtl="0" algn="ctr">
              <a:spcBef>
                <a:spcPts val="0"/>
              </a:spcBef>
              <a:spcAft>
                <a:spcPts val="0"/>
              </a:spcAft>
              <a:buNone/>
            </a:pPr>
            <a:r>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Photos and goals for Drapak's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sz="3000">
                <a:solidFill>
                  <a:srgbClr val="FFFFFF"/>
                </a:solidFill>
                <a:latin typeface="Oswald"/>
                <a:ea typeface="Oswald"/>
                <a:cs typeface="Oswald"/>
                <a:sym typeface="Oswald"/>
              </a:rPr>
              <a:t>Team Bunny</a:t>
            </a:r>
            <a:endParaRPr sz="2000">
              <a:solidFill>
                <a:srgbClr val="888888"/>
              </a:solidFill>
              <a:latin typeface="Oswald"/>
              <a:ea typeface="Oswald"/>
              <a:cs typeface="Oswald"/>
              <a:sym typeface="Oswald"/>
            </a:endParaRPr>
          </a:p>
          <a:p>
            <a:pPr indent="0" lvl="0" marL="0" rtl="0" algn="ctr">
              <a:spcBef>
                <a:spcPts val="0"/>
              </a:spcBef>
              <a:spcAft>
                <a:spcPts val="0"/>
              </a:spcAft>
              <a:buNone/>
            </a:pPr>
            <a:r>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እስካሁን የተነሱ በሂደት ላይ ያሉ ፎቶዎች</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صور العمل قيد التقدم التي تم التقاطها حتى الآن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en curs fetes fins ara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迄今为止拍摄的施工进度照片</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عکس های در حال انجام کار گرفته شده تا کنون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अब तक ली गई कार्य-प्रगति की तस्वीरें</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これまでに撮影した作業中の写真</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지금까지 촬영한 작업 진행 사진</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Wêneyên xebatê yên heta niha hatine kişandin</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do trabalho em andamento tiradas até agora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ਹੁਣ ਤੱਕ ਲਈਆਂ ਗਈਆਂ ਵਰਕ-ਇਨ-ਪ੍ਰਗਤੀ ਵਾਲੀਆਂ ਫੋਟੋਆਂ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Фотографии в процессе работы, сделанные на данный момент</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Sawirada shaqada oo la qaaday ilaa hadda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del trabajo en progreso tomadas hasta ahora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Picha zinazoendelea zilizopigwa hadi sasa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Mga larawang ginagawa sa ngayon</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Şu ana kadar çekilmiş, yapım aşamasındaki fotoğraflar</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На даний момент зроблено незавершені фотографії</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Những bức ảnh đang trong quá trình thực hiện được chụp cho đến nay</a:t>
            </a:r>
            <a:endParaRPr>
              <a:solidFill>
                <a:srgbClr val="888888"/>
              </a:solidFill>
              <a:latin typeface="Average"/>
              <a:ea typeface="Average"/>
              <a:cs typeface="Average"/>
              <a:sym typeface="Average"/>
            </a:endParaRPr>
          </a:p>
        </p:txBody>
      </p:sp>
      <p:sp>
        <p:nvSpPr>
          <p:cNvPr id="213" name="Google Shape;213;p41"/>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300">
                <a:solidFill>
                  <a:srgbClr val="DDDDDD"/>
                </a:solidFill>
                <a:latin typeface="Average"/>
                <a:ea typeface="Average"/>
                <a:cs typeface="Average"/>
                <a:sym typeface="Average"/>
              </a:rPr>
              <a:t>Maria Blanchette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Ikeja Boddie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Rebecca Chafe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Diesel Cloud Acosta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Kyrese Colley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Rebecca Cox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Isaac Crosby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Elias Espinoza Lagos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Kayden Fortin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Callum Guthrie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Cordelia Masuda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Morgyn MacQuarrie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Hawk McKinnon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Yousef Saad Al Deen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Sam Shapiro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Varvara Staiko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Kai Walsh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Savanah Wheeler     📷</a:t>
            </a:r>
            <a:endParaRPr sz="2300">
              <a:solidFill>
                <a:srgbClr val="DDDDDD"/>
              </a:solidFill>
              <a:latin typeface="Average"/>
              <a:ea typeface="Average"/>
              <a:cs typeface="Average"/>
              <a:sym typeface="Average"/>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graphicFrame>
        <p:nvGraphicFramePr>
          <p:cNvPr id="222" name="Google Shape;222;p43"/>
          <p:cNvGraphicFramePr/>
          <p:nvPr/>
        </p:nvGraphicFramePr>
        <p:xfrm>
          <a:off x="234800" y="0"/>
          <a:ext cx="3000000" cy="3000000"/>
        </p:xfrm>
        <a:graphic>
          <a:graphicData uri="http://schemas.openxmlformats.org/drawingml/2006/table">
            <a:tbl>
              <a:tblPr>
                <a:noFill/>
                <a:tableStyleId>{3951C37B-B177-4A89-8324-6AE9565E0612}</a:tableStyleId>
              </a:tblPr>
              <a:tblGrid>
                <a:gridCol w="1734875"/>
                <a:gridCol w="1734875"/>
                <a:gridCol w="1734875"/>
                <a:gridCol w="1734875"/>
                <a:gridCol w="1734875"/>
              </a:tblGrid>
              <a:tr h="767050">
                <a:tc gridSpan="5">
                  <a:txBody>
                    <a:bodyPr/>
                    <a:lstStyle/>
                    <a:p>
                      <a:pPr indent="0" lvl="0" marL="0" rtl="0" algn="ctr">
                        <a:lnSpc>
                          <a:spcPct val="115000"/>
                        </a:lnSpc>
                        <a:spcBef>
                          <a:spcPts val="0"/>
                        </a:spcBef>
                        <a:spcAft>
                          <a:spcPts val="0"/>
                        </a:spcAft>
                        <a:buNone/>
                      </a:pPr>
                      <a:r>
                        <a:rPr lang="en"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texture</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62597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Rem Day in Spatz - B</a:t>
                      </a:r>
                      <a:endParaRPr sz="17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Remembrance</a:t>
                      </a:r>
                      <a:endParaRPr sz="2400">
                        <a:solidFill>
                          <a:srgbClr val="B6D7A8"/>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techniques</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a:solidFill>
                            <a:srgbClr val="93C47D"/>
                          </a:solidFill>
                          <a:latin typeface="Oswald"/>
                          <a:ea typeface="Oswald"/>
                          <a:cs typeface="Oswald"/>
                          <a:sym typeface="Oswald"/>
                        </a:rPr>
                        <a:t>Techniques &amp; Hello Kitty!</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Hello Kitty!</a:t>
                      </a:r>
                      <a:endParaRPr>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l">
                        <a:spcBef>
                          <a:spcPts val="0"/>
                        </a:spcBef>
                        <a:spcAft>
                          <a:spcPts val="0"/>
                        </a:spcAft>
                        <a:buNone/>
                      </a:pPr>
                      <a:r>
                        <a:t/>
                      </a:r>
                      <a:endParaRPr sz="2400"/>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Idea Development</a:t>
                      </a:r>
                      <a:r>
                        <a:rPr lang="en" sz="1800">
                          <a:solidFill>
                            <a:srgbClr val="B6D7A8"/>
                          </a:solidFill>
                          <a:latin typeface="Oswald"/>
                          <a:ea typeface="Oswald"/>
                          <a:cs typeface="Oswald"/>
                          <a:sym typeface="Oswald"/>
                        </a:rPr>
                        <a:t> </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Image collection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Thumbnails</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PD &amp; Parent teacher</a:t>
                      </a:r>
                      <a:endParaRPr sz="23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Start 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Finish mini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Base layer</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Line work</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Background</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gridSpan="5">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 </a:t>
                      </a:r>
                      <a:r>
                        <a:rPr lang="en" sz="2400">
                          <a:solidFill>
                            <a:srgbClr val="B6D7A8"/>
                          </a:solidFill>
                          <a:latin typeface="Oswald"/>
                          <a:ea typeface="Oswald"/>
                          <a:cs typeface="Oswald"/>
                          <a:sym typeface="Oswald"/>
                        </a:rPr>
                        <a:t>Holiday! </a:t>
                      </a:r>
                      <a:r>
                        <a:rPr lang="en" sz="2400">
                          <a:solidFill>
                            <a:srgbClr val="B7B7B7"/>
                          </a:solidFill>
                          <a:latin typeface="Oswald"/>
                          <a:ea typeface="Oswald"/>
                          <a:cs typeface="Oswald"/>
                          <a:sym typeface="Oswald"/>
                        </a:rPr>
                        <a:t>❄️</a:t>
                      </a:r>
                      <a:endParaRPr sz="2400">
                        <a:solidFill>
                          <a:srgbClr val="B6D7A8"/>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hMerge="1"/>
                <a:tc hMerge="1"/>
                <a:tc hMerge="1"/>
                <a:tc hMerge="1"/>
              </a:tr>
              <a:tr h="491925">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6</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8</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Foreground</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2400">
                          <a:solidFill>
                            <a:srgbClr val="B7B7B7"/>
                          </a:solidFill>
                          <a:latin typeface="Oswald"/>
                          <a:ea typeface="Oswald"/>
                          <a:cs typeface="Oswald"/>
                          <a:sym typeface="Oswald"/>
                        </a:rPr>
                        <a:t>14</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Refinement</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20</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22</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gridSpan="3">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Exam week - Be awesome😀!</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hMerge="1"/>
                <a:tc hMerge="1"/>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graphicFrame>
        <p:nvGraphicFramePr>
          <p:cNvPr id="227" name="Google Shape;227;p44"/>
          <p:cNvGraphicFramePr/>
          <p:nvPr/>
        </p:nvGraphicFramePr>
        <p:xfrm>
          <a:off x="200" y="152225"/>
          <a:ext cx="3000000" cy="3000000"/>
        </p:xfrm>
        <a:graphic>
          <a:graphicData uri="http://schemas.openxmlformats.org/drawingml/2006/table">
            <a:tbl>
              <a:tblPr>
                <a:noFill/>
                <a:tableStyleId>{DFFC01CF-EF52-4CE0-A861-92D58C63F5FF}</a:tableStyleId>
              </a:tblPr>
              <a:tblGrid>
                <a:gridCol w="382850"/>
                <a:gridCol w="382850"/>
                <a:gridCol w="382850"/>
                <a:gridCol w="382850"/>
                <a:gridCol w="382850"/>
                <a:gridCol w="382850"/>
                <a:gridCol w="382850"/>
                <a:gridCol w="408475"/>
                <a:gridCol w="408475"/>
                <a:gridCol w="408475"/>
                <a:gridCol w="414175"/>
                <a:gridCol w="414175"/>
                <a:gridCol w="414175"/>
                <a:gridCol w="417750"/>
                <a:gridCol w="397550"/>
                <a:gridCol w="397550"/>
                <a:gridCol w="397550"/>
                <a:gridCol w="397550"/>
                <a:gridCol w="397550"/>
                <a:gridCol w="397550"/>
                <a:gridCol w="397550"/>
                <a:gridCol w="397550"/>
                <a:gridCol w="397550"/>
              </a:tblGrid>
              <a:tr h="657900">
                <a:tc gridSpan="23">
                  <a:txBody>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Acrylic 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c hMerge="1"/>
              </a:tr>
              <a:tr h="568100">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10</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3389250">
                <a:tc gridSpan="7">
                  <a:txBody>
                    <a:bodyPr/>
                    <a:lstStyle/>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Skill building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بناء المهارات</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技能培养</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مهارت سازی</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Kompetenzaufbau</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कौशल विकास</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기술 구축</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Изградња вештина</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Desarrollo de habilidades</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Pagbuo ng kasanayan</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Формування навичок</a:t>
                      </a:r>
                      <a:endParaRPr sz="1200">
                        <a:solidFill>
                          <a:srgbClr val="FFFFFF"/>
                        </a:solidFill>
                        <a:latin typeface="Open Sans SemiBold"/>
                        <a:ea typeface="Open Sans SemiBold"/>
                        <a:cs typeface="Open Sans SemiBold"/>
                        <a:sym typeface="Open Sans SemiBold"/>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hMerge="1"/>
                <a:tc hMerge="1"/>
                <a:tc hMerge="1"/>
                <a:tc hMerge="1"/>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Idea development</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تطوير الفكرة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创意开发</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توسعه ایده</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Ideen</a:t>
                      </a:r>
                      <a:br>
                        <a:rPr lang="en" sz="1200">
                          <a:solidFill>
                            <a:srgbClr val="FFFFFF"/>
                          </a:solidFill>
                          <a:latin typeface="Open Sans"/>
                          <a:ea typeface="Open Sans"/>
                          <a:cs typeface="Open Sans"/>
                          <a:sym typeface="Open Sans"/>
                        </a:rPr>
                      </a:br>
                      <a:r>
                        <a:rPr lang="en" sz="1200">
                          <a:solidFill>
                            <a:srgbClr val="FFFFFF"/>
                          </a:solidFill>
                          <a:latin typeface="Open Sans"/>
                          <a:ea typeface="Open Sans"/>
                          <a:cs typeface="Open Sans"/>
                          <a:sym typeface="Open Sans"/>
                        </a:rPr>
                        <a:t>-entwicklung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विचार विकास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아이디어 개발</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Развој идеја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Desarrollo de ideas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Pagbuo ng ideya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Розвиток ідеї</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gridSpan="3">
                  <a:txBody>
                    <a:bodyPr/>
                    <a:lstStyle/>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Mini painting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لوحة صغيرة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迷你画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نقاشی مینی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Mini-Gemälde</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मिनी पेंटिंग</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미니 페인팅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Мини сликарство</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pintura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painting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Міні живопис</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100">
                          <a:solidFill>
                            <a:srgbClr val="FFFFFF"/>
                          </a:solidFill>
                          <a:latin typeface="Open Sans"/>
                          <a:ea typeface="Open Sans"/>
                          <a:cs typeface="Open Sans"/>
                          <a:sym typeface="Open Sans"/>
                        </a:rPr>
                        <a:t>Drawing</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رسم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绘画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طراحی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Zeich</a:t>
                      </a:r>
                      <a:br>
                        <a:rPr lang="en" sz="1200">
                          <a:solidFill>
                            <a:srgbClr val="FFFFFF"/>
                          </a:solidFill>
                          <a:latin typeface="Open Sans"/>
                          <a:ea typeface="Open Sans"/>
                          <a:cs typeface="Open Sans"/>
                          <a:sym typeface="Open Sans"/>
                        </a:rPr>
                      </a:br>
                      <a:r>
                        <a:rPr lang="en" sz="1200">
                          <a:solidFill>
                            <a:srgbClr val="FFFFFF"/>
                          </a:solidFill>
                          <a:latin typeface="Open Sans"/>
                          <a:ea typeface="Open Sans"/>
                          <a:cs typeface="Open Sans"/>
                          <a:sym typeface="Open Sans"/>
                        </a:rPr>
                        <a:t>-nung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चित्रकला</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그림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Цртање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Dibujo</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Pagguhit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Малювання</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First layer</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الطبقة الأولى</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第一层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اول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Erste Schicht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पहली सतह</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첫 번째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Први слој</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Primera capa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Unang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Перший шар</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More layers</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طبقات أكثر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更多层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های بیشتر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Mehr Schichten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अधिक परतें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더 많은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Више слојева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Más capas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Higit pang mga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Більше шарів</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Refine</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صقل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精炼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پالایش کنید</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Verfeinern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परिष्कृत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정제하다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Пречисти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Refinar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Pinuhin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Уточніть</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pic>
        <p:nvPicPr>
          <p:cNvPr id="121" name="Google Shape;121;p27"/>
          <p:cNvPicPr preferRelativeResize="0"/>
          <p:nvPr/>
        </p:nvPicPr>
        <p:blipFill>
          <a:blip r:embed="rId3">
            <a:alphaModFix/>
          </a:blip>
          <a:stretch>
            <a:fillRect/>
          </a:stretch>
        </p:blipFill>
        <p:spPr>
          <a:xfrm>
            <a:off x="0" y="0"/>
            <a:ext cx="6569964" cy="6858000"/>
          </a:xfrm>
          <a:prstGeom prst="rect">
            <a:avLst/>
          </a:prstGeom>
          <a:noFill/>
          <a:ln>
            <a:noFill/>
          </a:ln>
        </p:spPr>
      </p:pic>
      <p:sp>
        <p:nvSpPr>
          <p:cNvPr id="122" name="Google Shape;122;p27"/>
          <p:cNvSpPr txBox="1"/>
          <p:nvPr/>
        </p:nvSpPr>
        <p:spPr>
          <a:xfrm>
            <a:off x="6569964" y="0"/>
            <a:ext cx="2574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Sam Gomez</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descr="All text" id="232" name="Google Shape;232;p45"/>
          <p:cNvSpPr txBox="1"/>
          <p:nvPr/>
        </p:nvSpPr>
        <p:spPr>
          <a:xfrm>
            <a:off x="0" y="0"/>
            <a:ext cx="9144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600">
                <a:solidFill>
                  <a:srgbClr val="FFFFFF"/>
                </a:solidFill>
                <a:latin typeface="Oswald"/>
                <a:ea typeface="Oswald"/>
                <a:cs typeface="Oswald"/>
                <a:sym typeface="Oswald"/>
              </a:rPr>
              <a:t>Acrylic painting evaluation</a:t>
            </a:r>
            <a:endParaRPr sz="26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b="1" sz="1150">
              <a:solidFill>
                <a:srgbClr val="FF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Creativity and Observation: </a:t>
            </a:r>
            <a:r>
              <a:rPr lang="en">
                <a:solidFill>
                  <a:srgbClr val="B7B7B7"/>
                </a:solidFill>
                <a:latin typeface="Open Sans"/>
                <a:ea typeface="Open Sans"/>
                <a:cs typeface="Open Sans"/>
                <a:sym typeface="Open Sans"/>
              </a:rPr>
              <a:t>Make something that is </a:t>
            </a:r>
            <a:r>
              <a:rPr b="1" lang="en">
                <a:solidFill>
                  <a:srgbClr val="00FF00"/>
                </a:solidFill>
                <a:latin typeface="Open Sans"/>
                <a:ea typeface="Open Sans"/>
                <a:cs typeface="Open Sans"/>
                <a:sym typeface="Open Sans"/>
              </a:rPr>
              <a:t>unusual</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unique</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thoughtful</a:t>
            </a:r>
            <a:r>
              <a:rPr lang="en">
                <a:solidFill>
                  <a:srgbClr val="B7B7B7"/>
                </a:solidFill>
                <a:latin typeface="Open Sans"/>
                <a:ea typeface="Open Sans"/>
                <a:cs typeface="Open Sans"/>
                <a:sym typeface="Open Sans"/>
              </a:rPr>
              <a:t>, or very </a:t>
            </a:r>
            <a:r>
              <a:rPr b="1" lang="en">
                <a:solidFill>
                  <a:srgbClr val="00FF00"/>
                </a:solidFill>
                <a:latin typeface="Open Sans"/>
                <a:ea typeface="Open Sans"/>
                <a:cs typeface="Open Sans"/>
                <a:sym typeface="Open Sans"/>
              </a:rPr>
              <a:t>well-observed</a:t>
            </a:r>
            <a:r>
              <a:rPr lang="en">
                <a:solidFill>
                  <a:srgbClr val="B7B7B7"/>
                </a:solidFill>
                <a:latin typeface="Open Sans"/>
                <a:ea typeface="Open Sans"/>
                <a:cs typeface="Open Sans"/>
                <a:sym typeface="Open Sans"/>
              </a:rPr>
              <a:t>. </a:t>
            </a:r>
            <a:endParaRPr>
              <a:solidFill>
                <a:srgbClr val="B7B7B7"/>
              </a:solidFill>
              <a:latin typeface="Open Sans"/>
              <a:ea typeface="Open Sans"/>
              <a:cs typeface="Open Sans"/>
              <a:sym typeface="Open Sans"/>
            </a:endParaRPr>
          </a:p>
          <a:p>
            <a:pPr indent="0" lvl="0" marL="457200" rtl="0" algn="l">
              <a:lnSpc>
                <a:spcPct val="115000"/>
              </a:lnSpc>
              <a:spcBef>
                <a:spcPts val="0"/>
              </a:spcBef>
              <a:spcAft>
                <a:spcPts val="0"/>
              </a:spcAft>
              <a:buNone/>
            </a:pPr>
            <a:r>
              <a:rPr lang="en" sz="1300">
                <a:solidFill>
                  <a:srgbClr val="B7B7B7"/>
                </a:solidFill>
                <a:latin typeface="Open Sans"/>
                <a:ea typeface="Open Sans"/>
                <a:cs typeface="Open Sans"/>
                <a:sym typeface="Open Sans"/>
              </a:rPr>
              <a:t>Your artwork should communicate it's idea well whether your idea is "</a:t>
            </a:r>
            <a:r>
              <a:rPr lang="en" sz="1300">
                <a:solidFill>
                  <a:srgbClr val="FFFFFF"/>
                </a:solidFill>
                <a:latin typeface="Open Sans"/>
                <a:ea typeface="Open Sans"/>
                <a:cs typeface="Open Sans"/>
                <a:sym typeface="Open Sans"/>
              </a:rPr>
              <a:t>a person can be lonely, even in a crowd</a:t>
            </a:r>
            <a:r>
              <a:rPr lang="en" sz="1300">
                <a:solidFill>
                  <a:srgbClr val="B7B7B7"/>
                </a:solidFill>
                <a:latin typeface="Open Sans"/>
                <a:ea typeface="Open Sans"/>
                <a:cs typeface="Open Sans"/>
                <a:sym typeface="Open Sans"/>
              </a:rPr>
              <a:t>," or "</a:t>
            </a:r>
            <a:r>
              <a:rPr lang="en" sz="1300">
                <a:solidFill>
                  <a:srgbClr val="FFFFFF"/>
                </a:solidFill>
                <a:latin typeface="Open Sans"/>
                <a:ea typeface="Open Sans"/>
                <a:cs typeface="Open Sans"/>
                <a:sym typeface="Open Sans"/>
              </a:rPr>
              <a:t>the petals of flowers are delicate, varied, and unbelievably beautiful</a:t>
            </a:r>
            <a:r>
              <a:rPr lang="en" sz="1300">
                <a:solidFill>
                  <a:srgbClr val="B7B7B7"/>
                </a:solidFill>
                <a:latin typeface="Open Sans"/>
                <a:ea typeface="Open Sans"/>
                <a:cs typeface="Open Sans"/>
                <a:sym typeface="Open Sans"/>
              </a:rPr>
              <a:t>."</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sz="1350">
                <a:solidFill>
                  <a:srgbClr val="FFFFFF"/>
                </a:solidFill>
                <a:latin typeface="Open Sans"/>
                <a:ea typeface="Open Sans"/>
                <a:cs typeface="Open Sans"/>
                <a:sym typeface="Open Sans"/>
              </a:rPr>
              <a:t>Quality of brushwork and colour mixing: </a:t>
            </a:r>
            <a:r>
              <a:rPr lang="en" sz="1350">
                <a:solidFill>
                  <a:srgbClr val="B7B7B7"/>
                </a:solidFill>
                <a:latin typeface="Open Sans"/>
                <a:ea typeface="Open Sans"/>
                <a:cs typeface="Open Sans"/>
                <a:sym typeface="Open Sans"/>
              </a:rPr>
              <a:t>A variety of </a:t>
            </a:r>
            <a:r>
              <a:rPr b="1" lang="en" sz="1350">
                <a:solidFill>
                  <a:srgbClr val="00FF00"/>
                </a:solidFill>
                <a:latin typeface="Open Sans"/>
                <a:ea typeface="Open Sans"/>
                <a:cs typeface="Open Sans"/>
                <a:sym typeface="Open Sans"/>
              </a:rPr>
              <a:t>different kinds of marks</a:t>
            </a:r>
            <a:r>
              <a:rPr lang="en" sz="1350">
                <a:solidFill>
                  <a:srgbClr val="B7B7B7"/>
                </a:solidFill>
                <a:latin typeface="Open Sans"/>
                <a:ea typeface="Open Sans"/>
                <a:cs typeface="Open Sans"/>
                <a:sym typeface="Open Sans"/>
              </a:rPr>
              <a:t>, brushstrokes of </a:t>
            </a:r>
            <a:r>
              <a:rPr b="1" lang="en" sz="1350">
                <a:solidFill>
                  <a:srgbClr val="00FF00"/>
                </a:solidFill>
                <a:latin typeface="Open Sans"/>
                <a:ea typeface="Open Sans"/>
                <a:cs typeface="Open Sans"/>
                <a:sym typeface="Open Sans"/>
              </a:rPr>
              <a:t>high quality</a:t>
            </a:r>
            <a:endParaRPr b="1" sz="1350">
              <a:solidFill>
                <a:srgbClr val="00FF00"/>
              </a:solidFill>
              <a:latin typeface="Open Sans"/>
              <a:ea typeface="Open Sans"/>
              <a:cs typeface="Open Sans"/>
              <a:sym typeface="Open Sans"/>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Composition: </a:t>
            </a:r>
            <a:r>
              <a:rPr lang="en">
                <a:solidFill>
                  <a:srgbClr val="B7B7B7"/>
                </a:solidFill>
                <a:latin typeface="Open Sans"/>
                <a:ea typeface="Open Sans"/>
                <a:cs typeface="Open Sans"/>
                <a:sym typeface="Open Sans"/>
              </a:rPr>
              <a:t>Create a painting that uses a clear </a:t>
            </a:r>
            <a:r>
              <a:rPr b="1" lang="en">
                <a:solidFill>
                  <a:srgbClr val="00FF00"/>
                </a:solidFill>
                <a:latin typeface="Open Sans"/>
                <a:ea typeface="Open Sans"/>
                <a:cs typeface="Open Sans"/>
                <a:sym typeface="Open Sans"/>
              </a:rPr>
              <a:t>colour scheme</a:t>
            </a:r>
            <a:r>
              <a:rPr lang="en">
                <a:solidFill>
                  <a:srgbClr val="B7B7B7"/>
                </a:solidFill>
                <a:latin typeface="Open Sans"/>
                <a:ea typeface="Open Sans"/>
                <a:cs typeface="Open Sans"/>
                <a:sym typeface="Open Sans"/>
              </a:rPr>
              <a:t>, is </a:t>
            </a:r>
            <a:r>
              <a:rPr b="1" lang="en">
                <a:solidFill>
                  <a:srgbClr val="00FF00"/>
                </a:solidFill>
                <a:latin typeface="Open Sans"/>
                <a:ea typeface="Open Sans"/>
                <a:cs typeface="Open Sans"/>
                <a:sym typeface="Open Sans"/>
              </a:rPr>
              <a:t>non-central</a:t>
            </a:r>
            <a:r>
              <a:rPr lang="en">
                <a:solidFill>
                  <a:srgbClr val="B7B7B7"/>
                </a:solidFill>
                <a:latin typeface="Open Sans"/>
                <a:ea typeface="Open Sans"/>
                <a:cs typeface="Open Sans"/>
                <a:sym typeface="Open Sans"/>
              </a:rPr>
              <a:t>, and</a:t>
            </a:r>
            <a:r>
              <a:rPr b="1" lang="en">
                <a:solidFill>
                  <a:srgbClr val="00FF00"/>
                </a:solidFill>
                <a:latin typeface="Open Sans"/>
                <a:ea typeface="Open Sans"/>
                <a:cs typeface="Open Sans"/>
                <a:sym typeface="Open Sans"/>
              </a:rPr>
              <a:t> well-balanced</a:t>
            </a:r>
            <a:br>
              <a:rPr b="1" lang="en">
                <a:solidFill>
                  <a:srgbClr val="00FF00"/>
                </a:solidFill>
                <a:latin typeface="Open Sans"/>
                <a:ea typeface="Open Sans"/>
                <a:cs typeface="Open Sans"/>
                <a:sym typeface="Open Sans"/>
              </a:rPr>
            </a:b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p:txBody>
      </p:sp>
      <p:sp>
        <p:nvSpPr>
          <p:cNvPr descr="Column 1" id="233" name="Google Shape;233;p45"/>
          <p:cNvSpPr txBox="1"/>
          <p:nvPr/>
        </p:nvSpPr>
        <p:spPr>
          <a:xfrm>
            <a:off x="519875" y="1705822"/>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الإبداع والملاحظة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创造力和观察力</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خلاقیت و مشاهده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Kreativität und Beobachtungsgabe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रचनात्मकता और अवलोकन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창의성과 관찰력</a:t>
            </a:r>
            <a:endParaRPr>
              <a:solidFill>
                <a:srgbClr val="CACACA"/>
              </a:solidFill>
              <a:latin typeface="Open Sans"/>
              <a:ea typeface="Open Sans"/>
              <a:cs typeface="Open Sans"/>
              <a:sym typeface="Open Sans"/>
            </a:endParaRPr>
          </a:p>
        </p:txBody>
      </p:sp>
      <p:sp>
        <p:nvSpPr>
          <p:cNvPr descr="Column 2" id="234" name="Google Shape;234;p45"/>
          <p:cNvSpPr txBox="1"/>
          <p:nvPr/>
        </p:nvSpPr>
        <p:spPr>
          <a:xfrm>
            <a:off x="4610988" y="1705822"/>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Afirînerî û Çavdêrî</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Креативност и запажање</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Creatividad y observación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Pagkamalikhain at Pagmamasid</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Креативність та спостережливість</a:t>
            </a:r>
            <a:endParaRPr>
              <a:solidFill>
                <a:srgbClr val="CACACA"/>
              </a:solidFill>
              <a:latin typeface="Open Sans"/>
              <a:ea typeface="Open Sans"/>
              <a:cs typeface="Open Sans"/>
              <a:sym typeface="Open Sans"/>
            </a:endParaRPr>
          </a:p>
        </p:txBody>
      </p:sp>
      <p:sp>
        <p:nvSpPr>
          <p:cNvPr descr="Column 1" id="235" name="Google Shape;235;p45"/>
          <p:cNvSpPr txBox="1"/>
          <p:nvPr/>
        </p:nvSpPr>
        <p:spPr>
          <a:xfrm>
            <a:off x="519875" y="5290550"/>
            <a:ext cx="4091100" cy="1339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التكوين ومخطط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构图和色彩方案</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ترکیب‌بندی و طرح رنگی</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Komposition und Farbschema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 और रंग योजना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구성 및 색상 구성표</a:t>
            </a:r>
            <a:endParaRPr sz="1800">
              <a:solidFill>
                <a:srgbClr val="CACACA"/>
              </a:solidFill>
              <a:latin typeface="Average"/>
              <a:ea typeface="Average"/>
              <a:cs typeface="Average"/>
              <a:sym typeface="Average"/>
            </a:endParaRPr>
          </a:p>
        </p:txBody>
      </p:sp>
      <p:sp>
        <p:nvSpPr>
          <p:cNvPr descr="Column 2" id="236" name="Google Shape;236;p45"/>
          <p:cNvSpPr txBox="1"/>
          <p:nvPr/>
        </p:nvSpPr>
        <p:spPr>
          <a:xfrm>
            <a:off x="4610910" y="5290550"/>
            <a:ext cx="4091100" cy="1339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Pêkhate û şêwaza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Композиција и шема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Composición y esquema de color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Komposisyon at scheme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Композиція та колірна гама</a:t>
            </a:r>
            <a:endParaRPr sz="1800">
              <a:solidFill>
                <a:srgbClr val="CACACA"/>
              </a:solidFill>
              <a:latin typeface="Average"/>
              <a:ea typeface="Average"/>
              <a:cs typeface="Average"/>
              <a:sym typeface="Average"/>
            </a:endParaRPr>
          </a:p>
        </p:txBody>
      </p:sp>
      <p:sp>
        <p:nvSpPr>
          <p:cNvPr descr="Column 1" id="237" name="Google Shape;237;p45"/>
          <p:cNvSpPr txBox="1"/>
          <p:nvPr/>
        </p:nvSpPr>
        <p:spPr>
          <a:xfrm>
            <a:off x="519875" y="3461750"/>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جودة عمل الفرشاة وخلط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笔触和色彩混合的质量</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کیفیت قلم‌مو و ترکیب رنگ‌ها</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Qualität des Pinselstrichs und der Farbmischung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ब्रशवर्क और रंग मिश्रण की गुणवत्ता</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붓놀림과 색상 혼합의 품질</a:t>
            </a:r>
            <a:endParaRPr>
              <a:solidFill>
                <a:srgbClr val="CACACA"/>
              </a:solidFill>
              <a:latin typeface="Average"/>
              <a:ea typeface="Average"/>
              <a:cs typeface="Average"/>
              <a:sym typeface="Average"/>
            </a:endParaRPr>
          </a:p>
        </p:txBody>
      </p:sp>
      <p:sp>
        <p:nvSpPr>
          <p:cNvPr descr="Column 2" id="238" name="Google Shape;238;p45"/>
          <p:cNvSpPr txBox="1"/>
          <p:nvPr/>
        </p:nvSpPr>
        <p:spPr>
          <a:xfrm>
            <a:off x="4610988" y="3461750"/>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Kalîteya firçeyê û tevlihevkirina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Квалитет цртања четкицом и мешања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Calidad de la pincelada y mezcla de colores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Kalidad ng brushwork at paghahalo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Якість роботи пензлем та змішування кольорів</a:t>
            </a:r>
            <a:endParaRPr>
              <a:solidFill>
                <a:srgbClr val="CACACA"/>
              </a:solidFill>
              <a:latin typeface="Average"/>
              <a:ea typeface="Average"/>
              <a:cs typeface="Average"/>
              <a:sym typeface="Average"/>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46" name="Shape 246"/>
        <p:cNvGrpSpPr/>
        <p:nvPr/>
      </p:nvGrpSpPr>
      <p:grpSpPr>
        <a:xfrm>
          <a:off x="0" y="0"/>
          <a:ext cx="0" cy="0"/>
          <a:chOff x="0" y="0"/>
          <a:chExt cx="0" cy="0"/>
        </a:xfrm>
      </p:grpSpPr>
      <p:pic>
        <p:nvPicPr>
          <p:cNvPr id="247" name="Google Shape;247;p47"/>
          <p:cNvPicPr preferRelativeResize="0"/>
          <p:nvPr/>
        </p:nvPicPr>
        <p:blipFill rotWithShape="1">
          <a:blip r:embed="rId3">
            <a:alphaModFix/>
          </a:blip>
          <a:srcRect b="21284" l="18202" r="50710" t="13348"/>
          <a:stretch/>
        </p:blipFill>
        <p:spPr>
          <a:xfrm>
            <a:off x="0" y="0"/>
            <a:ext cx="5218298" cy="6857999"/>
          </a:xfrm>
          <a:prstGeom prst="rect">
            <a:avLst/>
          </a:prstGeom>
          <a:noFill/>
          <a:ln>
            <a:noFill/>
          </a:ln>
        </p:spPr>
      </p:pic>
      <p:pic>
        <p:nvPicPr>
          <p:cNvPr id="248" name="Google Shape;248;p47"/>
          <p:cNvPicPr preferRelativeResize="0"/>
          <p:nvPr/>
        </p:nvPicPr>
        <p:blipFill rotWithShape="1">
          <a:blip r:embed="rId4">
            <a:alphaModFix/>
          </a:blip>
          <a:srcRect b="0" l="0" r="0" t="20312"/>
          <a:stretch/>
        </p:blipFill>
        <p:spPr>
          <a:xfrm>
            <a:off x="5034525" y="1282650"/>
            <a:ext cx="4109475" cy="4292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pic>
        <p:nvPicPr>
          <p:cNvPr id="127" name="Google Shape;127;p28"/>
          <p:cNvPicPr preferRelativeResize="0"/>
          <p:nvPr/>
        </p:nvPicPr>
        <p:blipFill>
          <a:blip r:embed="rId3">
            <a:alphaModFix/>
          </a:blip>
          <a:stretch>
            <a:fillRect/>
          </a:stretch>
        </p:blipFill>
        <p:spPr>
          <a:xfrm>
            <a:off x="1273175" y="0"/>
            <a:ext cx="6597650" cy="6350000"/>
          </a:xfrm>
          <a:prstGeom prst="rect">
            <a:avLst/>
          </a:prstGeom>
          <a:noFill/>
          <a:ln>
            <a:noFill/>
          </a:ln>
        </p:spPr>
      </p:pic>
      <p:sp>
        <p:nvSpPr>
          <p:cNvPr id="128" name="Google Shape;128;p28"/>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Hawk McKinnon</a:t>
            </a:r>
            <a:r>
              <a:rPr lang="en" sz="3000">
                <a:solidFill>
                  <a:srgbClr val="888888"/>
                </a:solidFill>
                <a:latin typeface="Oswald"/>
                <a:ea typeface="Oswald"/>
                <a:cs typeface="Oswald"/>
                <a:sym typeface="Oswald"/>
              </a:rPr>
              <a:t>, charcoal on paper, Fall 2025 at Citadel High</a:t>
            </a:r>
            <a:endParaRPr sz="3000">
              <a:solidFill>
                <a:srgbClr val="888888"/>
              </a:solidFill>
              <a:latin typeface="Oswald"/>
              <a:ea typeface="Oswald"/>
              <a:cs typeface="Oswald"/>
              <a:sym typeface="Oswa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9"/>
          <p:cNvSpPr txBox="1"/>
          <p:nvPr>
            <p:ph type="title"/>
          </p:nvPr>
        </p:nvSpPr>
        <p:spPr>
          <a:xfrm>
            <a:off x="0" y="0"/>
            <a:ext cx="9144000" cy="957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800"/>
              <a:t>Start by blocking things in!</a:t>
            </a:r>
            <a:endParaRPr sz="4800"/>
          </a:p>
        </p:txBody>
      </p:sp>
      <p:pic>
        <p:nvPicPr>
          <p:cNvPr descr="Image" id="134" name="Google Shape;134;p29"/>
          <p:cNvPicPr preferRelativeResize="0"/>
          <p:nvPr/>
        </p:nvPicPr>
        <p:blipFill>
          <a:blip r:embed="rId3">
            <a:alphaModFix/>
          </a:blip>
          <a:stretch>
            <a:fillRect/>
          </a:stretch>
        </p:blipFill>
        <p:spPr>
          <a:xfrm>
            <a:off x="16000" y="957000"/>
            <a:ext cx="3044952" cy="4087618"/>
          </a:xfrm>
          <a:prstGeom prst="rect">
            <a:avLst/>
          </a:prstGeom>
          <a:noFill/>
          <a:ln>
            <a:noFill/>
          </a:ln>
        </p:spPr>
      </p:pic>
      <p:pic>
        <p:nvPicPr>
          <p:cNvPr descr="Image" id="135" name="Google Shape;135;p29"/>
          <p:cNvPicPr preferRelativeResize="0"/>
          <p:nvPr/>
        </p:nvPicPr>
        <p:blipFill>
          <a:blip r:embed="rId4">
            <a:alphaModFix/>
          </a:blip>
          <a:stretch>
            <a:fillRect/>
          </a:stretch>
        </p:blipFill>
        <p:spPr>
          <a:xfrm>
            <a:off x="3065525" y="957000"/>
            <a:ext cx="3044952" cy="4087618"/>
          </a:xfrm>
          <a:prstGeom prst="rect">
            <a:avLst/>
          </a:prstGeom>
          <a:noFill/>
          <a:ln>
            <a:noFill/>
          </a:ln>
        </p:spPr>
      </p:pic>
      <p:pic>
        <p:nvPicPr>
          <p:cNvPr descr="Image" id="136" name="Google Shape;136;p29"/>
          <p:cNvPicPr preferRelativeResize="0"/>
          <p:nvPr/>
        </p:nvPicPr>
        <p:blipFill>
          <a:blip r:embed="rId5">
            <a:alphaModFix/>
          </a:blip>
          <a:stretch>
            <a:fillRect/>
          </a:stretch>
        </p:blipFill>
        <p:spPr>
          <a:xfrm>
            <a:off x="6110475" y="974050"/>
            <a:ext cx="3017520" cy="4053535"/>
          </a:xfrm>
          <a:prstGeom prst="rect">
            <a:avLst/>
          </a:prstGeom>
          <a:noFill/>
          <a:ln>
            <a:noFill/>
          </a:ln>
        </p:spPr>
      </p:pic>
      <p:sp>
        <p:nvSpPr>
          <p:cNvPr id="137" name="Google Shape;137;p29"/>
          <p:cNvSpPr txBox="1"/>
          <p:nvPr/>
        </p:nvSpPr>
        <p:spPr>
          <a:xfrm>
            <a:off x="0" y="5044625"/>
            <a:ext cx="3048000" cy="1813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200">
                <a:solidFill>
                  <a:srgbClr val="AAAAAA"/>
                </a:solidFill>
                <a:latin typeface="Average"/>
                <a:ea typeface="Average"/>
                <a:cs typeface="Average"/>
                <a:sym typeface="Average"/>
              </a:rPr>
              <a:t>ابدأ بحجب الأشياء في!</a:t>
            </a:r>
            <a:endParaRPr sz="1200">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从阻止事物开始！</a:t>
            </a:r>
            <a:endParaRPr sz="1200">
              <a:solidFill>
                <a:srgbClr val="AAAAAA"/>
              </a:solidFill>
              <a:latin typeface="Average"/>
              <a:ea typeface="Average"/>
              <a:cs typeface="Average"/>
              <a:sym typeface="Average"/>
            </a:endParaRPr>
          </a:p>
          <a:p>
            <a:pPr indent="0" lvl="0" marL="0" rtl="1" algn="ctr">
              <a:spcBef>
                <a:spcPts val="0"/>
              </a:spcBef>
              <a:spcAft>
                <a:spcPts val="0"/>
              </a:spcAft>
              <a:buNone/>
            </a:pPr>
            <a:r>
              <a:rPr lang="en" sz="1200">
                <a:solidFill>
                  <a:srgbClr val="AAAAAA"/>
                </a:solidFill>
                <a:latin typeface="Average"/>
                <a:ea typeface="Average"/>
                <a:cs typeface="Average"/>
                <a:sym typeface="Average"/>
              </a:rPr>
              <a:t>با مسدود کردن چیزها شروع کنید!</a:t>
            </a:r>
            <a:endParaRPr sz="1200">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Beginnen Sie damit, Dinge zu blockieren!</a:t>
            </a:r>
            <a:endParaRPr sz="1200">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Begin met het blokkeren van dingen!</a:t>
            </a:r>
            <a:endParaRPr sz="1200">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चीज़ों को अवरुद्ध करके शुरुआत करें!</a:t>
            </a:r>
            <a:endParaRPr sz="1200">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まずは物事をブロックすることから始めましょう！</a:t>
            </a:r>
            <a:endParaRPr sz="1100">
              <a:latin typeface="Average"/>
              <a:ea typeface="Average"/>
              <a:cs typeface="Average"/>
              <a:sym typeface="Average"/>
            </a:endParaRPr>
          </a:p>
        </p:txBody>
      </p:sp>
      <p:sp>
        <p:nvSpPr>
          <p:cNvPr id="138" name="Google Shape;138;p29"/>
          <p:cNvSpPr txBox="1"/>
          <p:nvPr/>
        </p:nvSpPr>
        <p:spPr>
          <a:xfrm>
            <a:off x="3048000" y="5044625"/>
            <a:ext cx="3048000" cy="181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solidFill>
                  <a:srgbClr val="AAAAAA"/>
                </a:solidFill>
                <a:latin typeface="Average"/>
                <a:ea typeface="Average"/>
                <a:cs typeface="Average"/>
                <a:sym typeface="Average"/>
              </a:rPr>
              <a:t>물건을 차단하여 시작하십시오!</a:t>
            </a:r>
            <a:endParaRPr sz="1200">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Bi astengkirina tiştan dest pê bikin!</a:t>
            </a:r>
            <a:endParaRPr sz="1200">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चीजहरू अवरुद्ध गरेर सुरू गर्नुहोस्!</a:t>
            </a:r>
            <a:endParaRPr sz="1200">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ਵਿੱਚ ਚੀਜ਼ਾਂ ਨੂੰ ਰੋਕ ਕੇ ਸ਼ੁਰੂ ਕਰੋ!</a:t>
            </a:r>
            <a:endParaRPr sz="1200">
              <a:solidFill>
                <a:srgbClr val="AAAAAA"/>
              </a:solidFill>
              <a:latin typeface="Average"/>
              <a:ea typeface="Average"/>
              <a:cs typeface="Average"/>
              <a:sym typeface="Average"/>
            </a:endParaRPr>
          </a:p>
          <a:p>
            <a:pPr indent="0" lvl="0" marL="0" rtl="1" algn="ctr">
              <a:spcBef>
                <a:spcPts val="0"/>
              </a:spcBef>
              <a:spcAft>
                <a:spcPts val="0"/>
              </a:spcAft>
              <a:buNone/>
            </a:pPr>
            <a:r>
              <a:rPr lang="en" sz="1200">
                <a:solidFill>
                  <a:srgbClr val="AAAAAA"/>
                </a:solidFill>
                <a:latin typeface="Average"/>
                <a:ea typeface="Average"/>
                <a:cs typeface="Average"/>
                <a:sym typeface="Average"/>
              </a:rPr>
              <a:t>د شیانو په بندولو سره پیل کړئ!</a:t>
            </a:r>
            <a:endParaRPr sz="1200">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Comece bloqueando as coisas!</a:t>
            </a:r>
            <a:endParaRPr sz="1200">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Начните с блокировки вещей!</a:t>
            </a:r>
            <a:endParaRPr sz="1200">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Ka bilow inaad xannibto walxaha gudaha!</a:t>
            </a:r>
            <a:endParaRPr sz="1100">
              <a:latin typeface="Average"/>
              <a:ea typeface="Average"/>
              <a:cs typeface="Average"/>
              <a:sym typeface="Average"/>
            </a:endParaRPr>
          </a:p>
        </p:txBody>
      </p:sp>
      <p:sp>
        <p:nvSpPr>
          <p:cNvPr id="139" name="Google Shape;139;p29"/>
          <p:cNvSpPr txBox="1"/>
          <p:nvPr/>
        </p:nvSpPr>
        <p:spPr>
          <a:xfrm>
            <a:off x="6096000" y="5044625"/>
            <a:ext cx="3048000" cy="181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solidFill>
                  <a:srgbClr val="AAAAAA"/>
                </a:solidFill>
                <a:latin typeface="Average"/>
                <a:ea typeface="Average"/>
                <a:cs typeface="Average"/>
                <a:sym typeface="Average"/>
              </a:rPr>
              <a:t>¡Empieza bloqueando las cosas!</a:t>
            </a:r>
            <a:endParaRPr sz="1200">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Anza kwa kuzuia mambo ndani!</a:t>
            </a:r>
            <a:endParaRPr sz="1200">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Magsimula sa pamamagitan ng pagharang sa mga bagay!</a:t>
            </a:r>
            <a:endParaRPr sz="1200">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เริ่มต้นด้วยการปิดกั้นสิ่งต่างๆ!</a:t>
            </a:r>
            <a:endParaRPr sz="1200">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İçerideki şeyleri engelleyerek başlayın!</a:t>
            </a:r>
            <a:endParaRPr sz="1200">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Почніть із блокування речей!</a:t>
            </a:r>
            <a:endParaRPr sz="1200">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Bắt đầu bằng cách chặn mọi thứ trong!</a:t>
            </a:r>
            <a:endParaRPr sz="1100">
              <a:latin typeface="Average"/>
              <a:ea typeface="Average"/>
              <a:cs typeface="Average"/>
              <a:sym typeface="Average"/>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30"/>
          <p:cNvSpPr txBox="1"/>
          <p:nvPr/>
        </p:nvSpPr>
        <p:spPr>
          <a:xfrm>
            <a:off x="114300" y="5829325"/>
            <a:ext cx="7658100" cy="1029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chemeClr val="dk1"/>
                </a:solidFill>
                <a:latin typeface="Cabin"/>
                <a:ea typeface="Cabin"/>
                <a:cs typeface="Cabin"/>
                <a:sym typeface="Cabin"/>
              </a:rPr>
              <a:t>Jeremy Vaughan</a:t>
            </a:r>
            <a:r>
              <a:rPr lang="en" sz="2400">
                <a:solidFill>
                  <a:srgbClr val="B7B7B7"/>
                </a:solidFill>
                <a:latin typeface="Cabin"/>
                <a:ea typeface="Cabin"/>
                <a:cs typeface="Cabin"/>
                <a:sym typeface="Cabin"/>
              </a:rPr>
              <a:t> </a:t>
            </a:r>
            <a:r>
              <a:rPr i="1" lang="en" sz="2400">
                <a:solidFill>
                  <a:srgbClr val="B7B7B7"/>
                </a:solidFill>
                <a:latin typeface="Cabin"/>
                <a:ea typeface="Cabin"/>
                <a:cs typeface="Cabin"/>
                <a:sym typeface="Cabin"/>
              </a:rPr>
              <a:t>@jeremyvaughanart</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work in progress, 2021</a:t>
            </a:r>
            <a:endParaRPr sz="2400">
              <a:solidFill>
                <a:srgbClr val="B7B7B7"/>
              </a:solidFill>
              <a:latin typeface="Cabin"/>
              <a:ea typeface="Cabin"/>
              <a:cs typeface="Cabin"/>
              <a:sym typeface="Cabin"/>
            </a:endParaRPr>
          </a:p>
        </p:txBody>
      </p:sp>
      <p:pic>
        <p:nvPicPr>
          <p:cNvPr descr="Image from https://instagram.fyhz1-1.fna.fbcdn.net/v/t51.2885-15/e35/s1080x1080/178658517_277587647372539_2065139072403884353_n.jpg?tp=1&amp;_nc_ht=instagram.fyhz1-1.fna.fbcdn.net&amp;_nc_cat=107&amp;_nc_ohc=OfAxIOC9LC8AX_6kjGk&amp;edm=AABBvjUBAAAA&amp;ccb=7-4&amp;oh=d9f50d11a9143d2cef76a060fa134241&amp;oe=60B3AF33&amp;_nc_sid=83d603" id="145" name="Google Shape;145;p30"/>
          <p:cNvPicPr preferRelativeResize="0"/>
          <p:nvPr/>
        </p:nvPicPr>
        <p:blipFill>
          <a:blip r:embed="rId3">
            <a:alphaModFix/>
          </a:blip>
          <a:stretch>
            <a:fillRect/>
          </a:stretch>
        </p:blipFill>
        <p:spPr>
          <a:xfrm>
            <a:off x="0" y="0"/>
            <a:ext cx="7772400" cy="5829313"/>
          </a:xfrm>
          <a:prstGeom prst="rect">
            <a:avLst/>
          </a:prstGeom>
          <a:noFill/>
          <a:ln>
            <a:noFill/>
          </a:ln>
        </p:spPr>
      </p:pic>
      <p:pic>
        <p:nvPicPr>
          <p:cNvPr id="146" name="Google Shape;146;p30"/>
          <p:cNvPicPr preferRelativeResize="0"/>
          <p:nvPr/>
        </p:nvPicPr>
        <p:blipFill>
          <a:blip r:embed="rId4">
            <a:alphaModFix/>
          </a:blip>
          <a:stretch>
            <a:fillRect/>
          </a:stretch>
        </p:blipFill>
        <p:spPr>
          <a:xfrm>
            <a:off x="7772400" y="2228863"/>
            <a:ext cx="1371600" cy="13716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31"/>
          <p:cNvSpPr txBox="1"/>
          <p:nvPr/>
        </p:nvSpPr>
        <p:spPr>
          <a:xfrm>
            <a:off x="-75" y="5903225"/>
            <a:ext cx="9144000" cy="9549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Rebecca Belmore </a:t>
            </a:r>
            <a:r>
              <a:rPr i="1" lang="en" sz="2400">
                <a:solidFill>
                  <a:srgbClr val="B7B7B7"/>
                </a:solidFill>
                <a:latin typeface="Cabin"/>
                <a:ea typeface="Cabin"/>
                <a:cs typeface="Cabin"/>
                <a:sym typeface="Cabin"/>
              </a:rPr>
              <a:t>(Anishinaabe)</a:t>
            </a:r>
            <a:r>
              <a:rPr lang="en" sz="2400">
                <a:solidFill>
                  <a:srgbClr val="B7B7B7"/>
                </a:solidFill>
                <a:latin typeface="Cabin"/>
                <a:ea typeface="Cabin"/>
                <a:cs typeface="Cabin"/>
                <a:sym typeface="Cabin"/>
              </a:rPr>
              <a:t>, </a:t>
            </a:r>
            <a:r>
              <a:rPr b="1" i="1" lang="en" sz="2400">
                <a:solidFill>
                  <a:srgbClr val="FFFFFF"/>
                </a:solidFill>
                <a:latin typeface="Cabin"/>
                <a:ea typeface="Cabin"/>
                <a:cs typeface="Cabin"/>
                <a:sym typeface="Cabin"/>
              </a:rPr>
              <a:t>Fringe</a:t>
            </a:r>
            <a:r>
              <a:rPr lang="en" sz="2400">
                <a:solidFill>
                  <a:srgbClr val="B7B7B7"/>
                </a:solidFill>
                <a:latin typeface="Cabin"/>
                <a:ea typeface="Cabin"/>
                <a:cs typeface="Cabin"/>
                <a:sym typeface="Cabin"/>
              </a:rPr>
              <a:t>, 2007</a:t>
            </a:r>
            <a:endParaRPr b="1" sz="2400">
              <a:solidFill>
                <a:srgbClr val="FFFFFF"/>
              </a:solidFill>
              <a:latin typeface="Cabin"/>
              <a:ea typeface="Cabin"/>
              <a:cs typeface="Cabin"/>
              <a:sym typeface="Cabin"/>
            </a:endParaRPr>
          </a:p>
        </p:txBody>
      </p:sp>
      <p:pic>
        <p:nvPicPr>
          <p:cNvPr descr="Image" id="152" name="Google Shape;152;p31"/>
          <p:cNvPicPr preferRelativeResize="0"/>
          <p:nvPr/>
        </p:nvPicPr>
        <p:blipFill>
          <a:blip r:embed="rId3">
            <a:alphaModFix/>
          </a:blip>
          <a:stretch>
            <a:fillRect/>
          </a:stretch>
        </p:blipFill>
        <p:spPr>
          <a:xfrm>
            <a:off x="-75" y="1905000"/>
            <a:ext cx="9144000" cy="3048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32"/>
          <p:cNvSpPr txBox="1"/>
          <p:nvPr/>
        </p:nvSpPr>
        <p:spPr>
          <a:xfrm>
            <a:off x="6223175" y="125"/>
            <a:ext cx="29208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Dianne Bersea</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(Canada)</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Thunder Heads</a:t>
            </a:r>
            <a:endParaRPr sz="1800">
              <a:solidFill>
                <a:srgbClr val="B7B7B7"/>
              </a:solidFill>
              <a:latin typeface="Cabin"/>
              <a:ea typeface="Cabin"/>
              <a:cs typeface="Cabin"/>
              <a:sym typeface="Cabin"/>
            </a:endParaRPr>
          </a:p>
        </p:txBody>
      </p:sp>
      <p:pic>
        <p:nvPicPr>
          <p:cNvPr descr="Image" id="158" name="Google Shape;158;p32"/>
          <p:cNvPicPr preferRelativeResize="0"/>
          <p:nvPr/>
        </p:nvPicPr>
        <p:blipFill>
          <a:blip r:embed="rId3">
            <a:alphaModFix/>
          </a:blip>
          <a:stretch>
            <a:fillRect/>
          </a:stretch>
        </p:blipFill>
        <p:spPr>
          <a:xfrm>
            <a:off x="0" y="0"/>
            <a:ext cx="6223175" cy="67743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33"/>
          <p:cNvSpPr txBox="1"/>
          <p:nvPr>
            <p:ph idx="1" type="body"/>
          </p:nvPr>
        </p:nvSpPr>
        <p:spPr>
          <a:xfrm>
            <a:off x="0" y="6151900"/>
            <a:ext cx="9144000" cy="706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Cabin"/>
                <a:ea typeface="Cabin"/>
                <a:cs typeface="Cabin"/>
                <a:sym typeface="Cabin"/>
              </a:rPr>
              <a:t>Animal dance</a:t>
            </a:r>
            <a:br>
              <a:rPr lang="en">
                <a:latin typeface="Cabin"/>
                <a:ea typeface="Cabin"/>
                <a:cs typeface="Cabin"/>
                <a:sym typeface="Cabin"/>
              </a:rPr>
            </a:br>
            <a:r>
              <a:rPr lang="en" sz="1900" u="sng">
                <a:solidFill>
                  <a:schemeClr val="hlink"/>
                </a:solidFill>
                <a:latin typeface="Cabin"/>
                <a:ea typeface="Cabin"/>
                <a:cs typeface="Cabin"/>
                <a:sym typeface="Cabin"/>
                <a:hlinkClick r:id="rId3"/>
              </a:rPr>
              <a:t>@WeirdMedieval</a:t>
            </a:r>
            <a:r>
              <a:rPr i="1" lang="en" sz="1900">
                <a:solidFill>
                  <a:srgbClr val="B7B7B7"/>
                </a:solidFill>
                <a:latin typeface="Cabin"/>
                <a:ea typeface="Cabin"/>
                <a:cs typeface="Cabin"/>
                <a:sym typeface="Cabin"/>
              </a:rPr>
              <a:t>, Flanders, 14th century</a:t>
            </a:r>
            <a:endParaRPr i="1" sz="1900">
              <a:solidFill>
                <a:srgbClr val="B7B7B7"/>
              </a:solidFill>
              <a:latin typeface="Cabin"/>
              <a:ea typeface="Cabin"/>
              <a:cs typeface="Cabin"/>
              <a:sym typeface="Cabin"/>
            </a:endParaRPr>
          </a:p>
        </p:txBody>
      </p:sp>
      <p:pic>
        <p:nvPicPr>
          <p:cNvPr id="164" name="Google Shape;164;p33"/>
          <p:cNvPicPr preferRelativeResize="0"/>
          <p:nvPr/>
        </p:nvPicPr>
        <p:blipFill>
          <a:blip r:embed="rId4">
            <a:alphaModFix/>
          </a:blip>
          <a:stretch>
            <a:fillRect/>
          </a:stretch>
        </p:blipFill>
        <p:spPr>
          <a:xfrm>
            <a:off x="0" y="1122825"/>
            <a:ext cx="9144001" cy="461234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